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473" r:id="rId3"/>
    <p:sldId id="467" r:id="rId4"/>
    <p:sldId id="474" r:id="rId5"/>
    <p:sldId id="392" r:id="rId6"/>
    <p:sldId id="477" r:id="rId7"/>
    <p:sldId id="478" r:id="rId8"/>
    <p:sldId id="475" r:id="rId9"/>
    <p:sldId id="476" r:id="rId10"/>
    <p:sldId id="28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lobal InfoAnalytics" initials="GIA" lastIdx="1" clrIdx="0">
    <p:extLst>
      <p:ext uri="{19B8F6BF-5375-455C-9EA6-DF929625EA0E}">
        <p15:presenceInfo xmlns:p15="http://schemas.microsoft.com/office/powerpoint/2012/main" userId="861079e44b00cfc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51" autoAdjust="0"/>
    <p:restoredTop sz="95208" autoAdjust="0"/>
  </p:normalViewPr>
  <p:slideViewPr>
    <p:cSldViewPr snapToGrid="0">
      <p:cViewPr varScale="1">
        <p:scale>
          <a:sx n="85" d="100"/>
          <a:sy n="85" d="100"/>
        </p:scale>
        <p:origin x="74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P\Desktop\desktop\National%20Tracking%20Poll\Quarter%201-%20April%202022\Intelligence%20Report-MPs\Summary%20of%20-%20Intelligence%20Repor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P\Desktop\desktop\National%20Tracking%20Poll\Quarter%201-%20April%202022\Intelligence%20Report-MPs\Summary%20of%20-%20Intelligence%20Repor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P\Desktop\desktop\National%20Tracking%20Poll\Quarter%201-%20April%202022\Intelligence%20Report-MPs\Summary%20of%20-%20Intelligence%20Repor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HP\Desktop\desktop\National%20Tracking%20Poll\Quarter%201-%20April%202022\Intelligence%20Report-MPs\Summary%20of%20-%20Intelligence%20Repor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HP\Desktop\desktop\National%20Tracking%20Poll\Quarter%201-%20April%202022\Intelligence%20Report-MPs\Summary%20of%20-%20Intelligence%20Repor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HP\Desktop\desktop\National%20Tracking%20Poll\Quarter%201-%20April%202022\Intelligence%20Report-MPs\Summary%20of%20-%20Intelligence%20Repor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2060"/>
              </a:solidFill>
              <a:ln>
                <a:noFill/>
              </a:ln>
              <a:effectLst/>
            </c:spPr>
            <c:extLst>
              <c:ext xmlns:c16="http://schemas.microsoft.com/office/drawing/2014/chart" uri="{C3380CC4-5D6E-409C-BE32-E72D297353CC}">
                <c16:uniqueId val="{00000001-E373-4CFC-B7D0-3BE039645802}"/>
              </c:ext>
            </c:extLst>
          </c:dPt>
          <c:dPt>
            <c:idx val="1"/>
            <c:invertIfNegative val="0"/>
            <c:bubble3D val="0"/>
            <c:spPr>
              <a:solidFill>
                <a:srgbClr val="00B050"/>
              </a:solidFill>
              <a:ln>
                <a:noFill/>
              </a:ln>
              <a:effectLst/>
            </c:spPr>
            <c:extLst>
              <c:ext xmlns:c16="http://schemas.microsoft.com/office/drawing/2014/chart" uri="{C3380CC4-5D6E-409C-BE32-E72D297353CC}">
                <c16:uniqueId val="{00000002-E373-4CFC-B7D0-3BE039645802}"/>
              </c:ext>
            </c:extLst>
          </c:dPt>
          <c:dPt>
            <c:idx val="6"/>
            <c:invertIfNegative val="0"/>
            <c:bubble3D val="0"/>
            <c:spPr>
              <a:solidFill>
                <a:srgbClr val="FFC000"/>
              </a:solidFill>
              <a:ln>
                <a:solidFill>
                  <a:srgbClr val="FFC000"/>
                </a:solidFill>
              </a:ln>
              <a:effectLst/>
            </c:spPr>
            <c:extLst>
              <c:ext xmlns:c16="http://schemas.microsoft.com/office/drawing/2014/chart" uri="{C3380CC4-5D6E-409C-BE32-E72D297353CC}">
                <c16:uniqueId val="{00000003-E373-4CFC-B7D0-3BE039645802}"/>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Sheet1!$AG$6:$AM$6</c:f>
              <c:strCache>
                <c:ptCount val="7"/>
                <c:pt idx="0">
                  <c:v>NPP</c:v>
                </c:pt>
                <c:pt idx="1">
                  <c:v>NDC</c:v>
                </c:pt>
                <c:pt idx="2">
                  <c:v>CPP</c:v>
                </c:pt>
                <c:pt idx="3">
                  <c:v>PNC</c:v>
                </c:pt>
                <c:pt idx="4">
                  <c:v>PPP</c:v>
                </c:pt>
                <c:pt idx="5">
                  <c:v>FV</c:v>
                </c:pt>
                <c:pt idx="6">
                  <c:v>Others </c:v>
                </c:pt>
              </c:strCache>
            </c:strRef>
          </c:cat>
          <c:val>
            <c:numRef>
              <c:f>Sheet1!$AG$7:$AM$7</c:f>
              <c:numCache>
                <c:formatCode>0.0%</c:formatCode>
                <c:ptCount val="7"/>
                <c:pt idx="0">
                  <c:v>0.57512950897216797</c:v>
                </c:pt>
                <c:pt idx="1">
                  <c:v>0.25388601303100589</c:v>
                </c:pt>
                <c:pt idx="2">
                  <c:v>0</c:v>
                </c:pt>
                <c:pt idx="3">
                  <c:v>5.1813471317291261E-3</c:v>
                </c:pt>
                <c:pt idx="4">
                  <c:v>0</c:v>
                </c:pt>
                <c:pt idx="5">
                  <c:v>1.0362694263458252E-2</c:v>
                </c:pt>
                <c:pt idx="6">
                  <c:v>0.15544041633605957</c:v>
                </c:pt>
              </c:numCache>
            </c:numRef>
          </c:val>
          <c:extLst>
            <c:ext xmlns:c16="http://schemas.microsoft.com/office/drawing/2014/chart" uri="{C3380CC4-5D6E-409C-BE32-E72D297353CC}">
              <c16:uniqueId val="{00000000-E373-4CFC-B7D0-3BE039645802}"/>
            </c:ext>
          </c:extLst>
        </c:ser>
        <c:dLbls>
          <c:showLegendKey val="0"/>
          <c:showVal val="0"/>
          <c:showCatName val="0"/>
          <c:showSerName val="0"/>
          <c:showPercent val="0"/>
          <c:showBubbleSize val="0"/>
        </c:dLbls>
        <c:gapWidth val="219"/>
        <c:overlap val="-27"/>
        <c:axId val="159694352"/>
        <c:axId val="159694768"/>
      </c:barChart>
      <c:catAx>
        <c:axId val="15969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9694768"/>
        <c:crosses val="autoZero"/>
        <c:auto val="1"/>
        <c:lblAlgn val="ctr"/>
        <c:lblOffset val="100"/>
        <c:noMultiLvlLbl val="0"/>
      </c:catAx>
      <c:valAx>
        <c:axId val="15969476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96943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7CB9-4FF8-AAD1-FC9EBCAAB1B0}"/>
              </c:ext>
            </c:extLst>
          </c:dPt>
          <c:dPt>
            <c:idx val="1"/>
            <c:invertIfNegative val="0"/>
            <c:bubble3D val="0"/>
            <c:spPr>
              <a:solidFill>
                <a:srgbClr val="C00000"/>
              </a:solidFill>
              <a:ln>
                <a:noFill/>
              </a:ln>
              <a:effectLst/>
            </c:spPr>
            <c:extLst>
              <c:ext xmlns:c16="http://schemas.microsoft.com/office/drawing/2014/chart" uri="{C3380CC4-5D6E-409C-BE32-E72D297353CC}">
                <c16:uniqueId val="{00000002-7CB9-4FF8-AAD1-FC9EBCAAB1B0}"/>
              </c:ext>
            </c:extLst>
          </c:dPt>
          <c:dLbls>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Sheet1!$I$6:$K$6</c:f>
              <c:strCache>
                <c:ptCount val="3"/>
                <c:pt idx="0">
                  <c:v>Right Direction</c:v>
                </c:pt>
                <c:pt idx="1">
                  <c:v>Wrong Direction</c:v>
                </c:pt>
                <c:pt idx="2">
                  <c:v>No opinion</c:v>
                </c:pt>
              </c:strCache>
            </c:strRef>
          </c:cat>
          <c:val>
            <c:numRef>
              <c:f>Sheet1!$I$7:$K$7</c:f>
              <c:numCache>
                <c:formatCode>0.0%</c:formatCode>
                <c:ptCount val="3"/>
                <c:pt idx="0">
                  <c:v>0.70256408691406247</c:v>
                </c:pt>
                <c:pt idx="1">
                  <c:v>0.29743591308593748</c:v>
                </c:pt>
                <c:pt idx="2">
                  <c:v>0</c:v>
                </c:pt>
              </c:numCache>
            </c:numRef>
          </c:val>
          <c:extLst>
            <c:ext xmlns:c16="http://schemas.microsoft.com/office/drawing/2014/chart" uri="{C3380CC4-5D6E-409C-BE32-E72D297353CC}">
              <c16:uniqueId val="{00000000-7CB9-4FF8-AAD1-FC9EBCAAB1B0}"/>
            </c:ext>
          </c:extLst>
        </c:ser>
        <c:dLbls>
          <c:showLegendKey val="0"/>
          <c:showVal val="0"/>
          <c:showCatName val="0"/>
          <c:showSerName val="0"/>
          <c:showPercent val="0"/>
          <c:showBubbleSize val="0"/>
        </c:dLbls>
        <c:gapWidth val="219"/>
        <c:overlap val="-27"/>
        <c:axId val="331495168"/>
        <c:axId val="331495584"/>
      </c:barChart>
      <c:catAx>
        <c:axId val="331495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331495584"/>
        <c:crosses val="autoZero"/>
        <c:auto val="1"/>
        <c:lblAlgn val="ctr"/>
        <c:lblOffset val="100"/>
        <c:noMultiLvlLbl val="0"/>
      </c:catAx>
      <c:valAx>
        <c:axId val="33149558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331495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92D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F4DF-42C9-A4FA-850FD6AFD989}"/>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2-F4DF-42C9-A4FA-850FD6AFD989}"/>
              </c:ext>
            </c:extLst>
          </c:dPt>
          <c:dPt>
            <c:idx val="3"/>
            <c:invertIfNegative val="0"/>
            <c:bubble3D val="0"/>
            <c:spPr>
              <a:solidFill>
                <a:srgbClr val="C00000"/>
              </a:solidFill>
              <a:ln>
                <a:noFill/>
              </a:ln>
              <a:effectLst/>
            </c:spPr>
            <c:extLst>
              <c:ext xmlns:c16="http://schemas.microsoft.com/office/drawing/2014/chart" uri="{C3380CC4-5D6E-409C-BE32-E72D297353CC}">
                <c16:uniqueId val="{00000003-F4DF-42C9-A4FA-850FD6AFD989}"/>
              </c:ext>
            </c:extLst>
          </c:dPt>
          <c:dPt>
            <c:idx val="4"/>
            <c:invertIfNegative val="0"/>
            <c:bubble3D val="0"/>
            <c:spPr>
              <a:solidFill>
                <a:srgbClr val="FF0000"/>
              </a:solidFill>
              <a:ln>
                <a:noFill/>
              </a:ln>
              <a:effectLst/>
            </c:spPr>
            <c:extLst>
              <c:ext xmlns:c16="http://schemas.microsoft.com/office/drawing/2014/chart" uri="{C3380CC4-5D6E-409C-BE32-E72D297353CC}">
                <c16:uniqueId val="{00000004-F4DF-42C9-A4FA-850FD6AFD989}"/>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Sheet1!$C$6:$G$6</c:f>
              <c:strCache>
                <c:ptCount val="5"/>
                <c:pt idx="0">
                  <c:v>Very likely</c:v>
                </c:pt>
                <c:pt idx="1">
                  <c:v>Likely</c:v>
                </c:pt>
                <c:pt idx="2">
                  <c:v>Neutral</c:v>
                </c:pt>
                <c:pt idx="3">
                  <c:v>Unlikely</c:v>
                </c:pt>
                <c:pt idx="4">
                  <c:v>Very unlikely</c:v>
                </c:pt>
              </c:strCache>
            </c:strRef>
          </c:cat>
          <c:val>
            <c:numRef>
              <c:f>Sheet1!$C$7:$G$7</c:f>
              <c:numCache>
                <c:formatCode>0.0%</c:formatCode>
                <c:ptCount val="5"/>
                <c:pt idx="0">
                  <c:v>5.1813473701477049E-2</c:v>
                </c:pt>
                <c:pt idx="1">
                  <c:v>0.45077720642089841</c:v>
                </c:pt>
                <c:pt idx="2">
                  <c:v>0.19170984268188476</c:v>
                </c:pt>
                <c:pt idx="3">
                  <c:v>0.17098445892333985</c:v>
                </c:pt>
                <c:pt idx="4">
                  <c:v>0.13471502304077149</c:v>
                </c:pt>
              </c:numCache>
            </c:numRef>
          </c:val>
          <c:extLst>
            <c:ext xmlns:c16="http://schemas.microsoft.com/office/drawing/2014/chart" uri="{C3380CC4-5D6E-409C-BE32-E72D297353CC}">
              <c16:uniqueId val="{00000000-F4DF-42C9-A4FA-850FD6AFD989}"/>
            </c:ext>
          </c:extLst>
        </c:ser>
        <c:dLbls>
          <c:showLegendKey val="0"/>
          <c:showVal val="0"/>
          <c:showCatName val="0"/>
          <c:showSerName val="0"/>
          <c:showPercent val="0"/>
          <c:showBubbleSize val="0"/>
        </c:dLbls>
        <c:gapWidth val="219"/>
        <c:overlap val="-27"/>
        <c:axId val="205431808"/>
        <c:axId val="205434304"/>
      </c:barChart>
      <c:catAx>
        <c:axId val="205431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5434304"/>
        <c:crosses val="autoZero"/>
        <c:auto val="1"/>
        <c:lblAlgn val="ctr"/>
        <c:lblOffset val="100"/>
        <c:noMultiLvlLbl val="0"/>
      </c:catAx>
      <c:valAx>
        <c:axId val="2054343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543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BA27-4C8A-BCC6-18EED0B3B128}"/>
              </c:ext>
            </c:extLst>
          </c:dPt>
          <c:dPt>
            <c:idx val="1"/>
            <c:bubble3D val="0"/>
            <c:spPr>
              <a:solidFill>
                <a:schemeClr val="bg2">
                  <a:lumMod val="5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3-BA27-4C8A-BCC6-18EED0B3B128}"/>
              </c:ext>
            </c:extLst>
          </c:dPt>
          <c:dPt>
            <c:idx val="2"/>
            <c:bubble3D val="0"/>
            <c:spPr>
              <a:solidFill>
                <a:srgbClr val="C0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5-BA27-4C8A-BCC6-18EED0B3B128}"/>
              </c:ext>
            </c:extLst>
          </c:dPt>
          <c:dLbls>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Sheet1!$D$27:$D$29</c:f>
              <c:strCache>
                <c:ptCount val="3"/>
                <c:pt idx="0">
                  <c:v>Very Likely/Likely</c:v>
                </c:pt>
                <c:pt idx="1">
                  <c:v>Neutral</c:v>
                </c:pt>
                <c:pt idx="2">
                  <c:v>Very Unlikely/Unlikely</c:v>
                </c:pt>
              </c:strCache>
            </c:strRef>
          </c:cat>
          <c:val>
            <c:numRef>
              <c:f>Sheet1!$E$27:$E$29</c:f>
              <c:numCache>
                <c:formatCode>0.0%</c:formatCode>
                <c:ptCount val="3"/>
                <c:pt idx="0">
                  <c:v>0.50259068012237551</c:v>
                </c:pt>
                <c:pt idx="1">
                  <c:v>0.19170984268188476</c:v>
                </c:pt>
                <c:pt idx="2">
                  <c:v>0.30569948196411134</c:v>
                </c:pt>
              </c:numCache>
            </c:numRef>
          </c:val>
          <c:extLst>
            <c:ext xmlns:c16="http://schemas.microsoft.com/office/drawing/2014/chart" uri="{C3380CC4-5D6E-409C-BE32-E72D297353CC}">
              <c16:uniqueId val="{00000006-BA27-4C8A-BCC6-18EED0B3B128}"/>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2060"/>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1-4720-4213-AB64-FDF67F861F87}"/>
              </c:ext>
            </c:extLst>
          </c:dPt>
          <c:dPt>
            <c:idx val="2"/>
            <c:invertIfNegative val="0"/>
            <c:bubble3D val="0"/>
            <c:spPr>
              <a:solidFill>
                <a:srgbClr val="FFC000"/>
              </a:solidFill>
              <a:ln>
                <a:noFill/>
              </a:ln>
              <a:effectLst/>
            </c:spPr>
            <c:extLst>
              <c:ext xmlns:c16="http://schemas.microsoft.com/office/drawing/2014/chart" uri="{C3380CC4-5D6E-409C-BE32-E72D297353CC}">
                <c16:uniqueId val="{00000002-4720-4213-AB64-FDF67F861F87}"/>
              </c:ext>
            </c:extLst>
          </c:dPt>
          <c:dPt>
            <c:idx val="3"/>
            <c:invertIfNegative val="0"/>
            <c:bubble3D val="0"/>
            <c:spPr>
              <a:solidFill>
                <a:srgbClr val="FF0000"/>
              </a:solidFill>
              <a:ln>
                <a:noFill/>
              </a:ln>
              <a:effectLst/>
            </c:spPr>
            <c:extLst>
              <c:ext xmlns:c16="http://schemas.microsoft.com/office/drawing/2014/chart" uri="{C3380CC4-5D6E-409C-BE32-E72D297353CC}">
                <c16:uniqueId val="{00000003-4720-4213-AB64-FDF67F861F87}"/>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Sheet1!$M$6:$P$6</c:f>
              <c:strCache>
                <c:ptCount val="4"/>
                <c:pt idx="0">
                  <c:v>H.E. Dr Bawumia</c:v>
                </c:pt>
                <c:pt idx="1">
                  <c:v>H.E. John Mahama</c:v>
                </c:pt>
                <c:pt idx="2">
                  <c:v>Someone else</c:v>
                </c:pt>
                <c:pt idx="3">
                  <c:v>I will not vote</c:v>
                </c:pt>
              </c:strCache>
            </c:strRef>
          </c:cat>
          <c:val>
            <c:numRef>
              <c:f>Sheet1!$M$7:$P$7</c:f>
              <c:numCache>
                <c:formatCode>0.0%</c:formatCode>
                <c:ptCount val="4"/>
                <c:pt idx="0">
                  <c:v>0.65816322326660159</c:v>
                </c:pt>
                <c:pt idx="1">
                  <c:v>0.30102041244506839</c:v>
                </c:pt>
                <c:pt idx="2">
                  <c:v>1.0204081535339355E-2</c:v>
                </c:pt>
                <c:pt idx="3">
                  <c:v>3.0612244606018066E-2</c:v>
                </c:pt>
              </c:numCache>
            </c:numRef>
          </c:val>
          <c:extLst>
            <c:ext xmlns:c16="http://schemas.microsoft.com/office/drawing/2014/chart" uri="{C3380CC4-5D6E-409C-BE32-E72D297353CC}">
              <c16:uniqueId val="{00000000-4720-4213-AB64-FDF67F861F87}"/>
            </c:ext>
          </c:extLst>
        </c:ser>
        <c:dLbls>
          <c:showLegendKey val="0"/>
          <c:showVal val="0"/>
          <c:showCatName val="0"/>
          <c:showSerName val="0"/>
          <c:showPercent val="0"/>
          <c:showBubbleSize val="0"/>
        </c:dLbls>
        <c:gapWidth val="219"/>
        <c:overlap val="-27"/>
        <c:axId val="330623408"/>
        <c:axId val="325014432"/>
      </c:barChart>
      <c:catAx>
        <c:axId val="330623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25014432"/>
        <c:crosses val="autoZero"/>
        <c:auto val="1"/>
        <c:lblAlgn val="ctr"/>
        <c:lblOffset val="100"/>
        <c:noMultiLvlLbl val="0"/>
      </c:catAx>
      <c:valAx>
        <c:axId val="3250144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306234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2060"/>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1-3B14-42B0-B08A-3DD506BFB6AD}"/>
              </c:ext>
            </c:extLst>
          </c:dPt>
          <c:dPt>
            <c:idx val="3"/>
            <c:invertIfNegative val="0"/>
            <c:bubble3D val="0"/>
            <c:spPr>
              <a:solidFill>
                <a:srgbClr val="C00000"/>
              </a:solidFill>
              <a:ln>
                <a:noFill/>
              </a:ln>
              <a:effectLst/>
            </c:spPr>
            <c:extLst>
              <c:ext xmlns:c16="http://schemas.microsoft.com/office/drawing/2014/chart" uri="{C3380CC4-5D6E-409C-BE32-E72D297353CC}">
                <c16:uniqueId val="{00000002-3B14-42B0-B08A-3DD506BFB6AD}"/>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Sheet1!$R$6:$U$6</c:f>
              <c:strCache>
                <c:ptCount val="4"/>
                <c:pt idx="0">
                  <c:v>Hon.  Kyerematen</c:v>
                </c:pt>
                <c:pt idx="1">
                  <c:v>H.E. John Mahama</c:v>
                </c:pt>
                <c:pt idx="2">
                  <c:v>Someone else</c:v>
                </c:pt>
                <c:pt idx="3">
                  <c:v>I will not vote </c:v>
                </c:pt>
              </c:strCache>
            </c:strRef>
          </c:cat>
          <c:val>
            <c:numRef>
              <c:f>Sheet1!$R$7:$U$7</c:f>
              <c:numCache>
                <c:formatCode>0.0%</c:formatCode>
                <c:ptCount val="4"/>
                <c:pt idx="0">
                  <c:v>0.68911918640136716</c:v>
                </c:pt>
                <c:pt idx="1">
                  <c:v>0.28497409820556641</c:v>
                </c:pt>
                <c:pt idx="2">
                  <c:v>5.1813471317291261E-3</c:v>
                </c:pt>
                <c:pt idx="3">
                  <c:v>2.0725388526916504E-2</c:v>
                </c:pt>
              </c:numCache>
            </c:numRef>
          </c:val>
          <c:extLst>
            <c:ext xmlns:c16="http://schemas.microsoft.com/office/drawing/2014/chart" uri="{C3380CC4-5D6E-409C-BE32-E72D297353CC}">
              <c16:uniqueId val="{00000000-3B14-42B0-B08A-3DD506BFB6AD}"/>
            </c:ext>
          </c:extLst>
        </c:ser>
        <c:dLbls>
          <c:showLegendKey val="0"/>
          <c:showVal val="0"/>
          <c:showCatName val="0"/>
          <c:showSerName val="0"/>
          <c:showPercent val="0"/>
          <c:showBubbleSize val="0"/>
        </c:dLbls>
        <c:gapWidth val="219"/>
        <c:overlap val="-27"/>
        <c:axId val="164381456"/>
        <c:axId val="164377296"/>
      </c:barChart>
      <c:catAx>
        <c:axId val="164381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64377296"/>
        <c:crosses val="autoZero"/>
        <c:auto val="1"/>
        <c:lblAlgn val="ctr"/>
        <c:lblOffset val="100"/>
        <c:noMultiLvlLbl val="0"/>
      </c:catAx>
      <c:valAx>
        <c:axId val="16437729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643814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D6DFF0-33F7-4CE3-85F7-48B60410CB73}" type="datetimeFigureOut">
              <a:rPr lang="en-US" smtClean="0"/>
              <a:t>6/16/2022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8AF57-CD09-4CCD-B218-BE08CC931CF5}" type="slidenum">
              <a:rPr lang="en-US" smtClean="0"/>
              <a:t>‹#›</a:t>
            </a:fld>
            <a:endParaRPr lang="en-US"/>
          </a:p>
        </p:txBody>
      </p:sp>
    </p:spTree>
    <p:extLst>
      <p:ext uri="{BB962C8B-B14F-4D97-AF65-F5344CB8AC3E}">
        <p14:creationId xmlns:p14="http://schemas.microsoft.com/office/powerpoint/2010/main" val="4231430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F31FF-9CF6-4160-BC88-04B980E06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C16F96-5E90-4250-A656-8C9D4B095A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317985-4BE8-469D-B9ED-2F1629249D61}"/>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5" name="Footer Placeholder 4">
            <a:extLst>
              <a:ext uri="{FF2B5EF4-FFF2-40B4-BE49-F238E27FC236}">
                <a16:creationId xmlns:a16="http://schemas.microsoft.com/office/drawing/2014/main" id="{899DED97-4CB0-4753-9282-5A97CD32F5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290B3-7730-440F-9778-04B334FE3C7E}"/>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2212622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3F460-8FA7-48C6-ADC2-2FF865D581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1BAD02-6F03-4EAD-8646-10B2569EA24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B7A6A9-FDCB-4C87-A73E-C7525EED3882}"/>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5" name="Footer Placeholder 4">
            <a:extLst>
              <a:ext uri="{FF2B5EF4-FFF2-40B4-BE49-F238E27FC236}">
                <a16:creationId xmlns:a16="http://schemas.microsoft.com/office/drawing/2014/main" id="{A7DD6A52-4C77-4B79-99D9-EF7F0435E4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96CD42-0FD1-4A32-8B1A-2856A9DDD8DC}"/>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3570613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056CA8-219D-40F7-9FDE-96B3C6FD9E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32AE51-EABE-4DD6-B19D-963A2674ED5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BF3013-F157-4FD4-98B0-42510327438D}"/>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5" name="Footer Placeholder 4">
            <a:extLst>
              <a:ext uri="{FF2B5EF4-FFF2-40B4-BE49-F238E27FC236}">
                <a16:creationId xmlns:a16="http://schemas.microsoft.com/office/drawing/2014/main" id="{39FA3DB5-D5AD-4AA2-B902-CB2B852357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3591C0-96B7-410B-A59B-670B20890025}"/>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1269286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p:spTree>
      <p:nvGrpSpPr>
        <p:cNvPr id="1" name=""/>
        <p:cNvGrpSpPr/>
        <p:nvPr/>
      </p:nvGrpSpPr>
      <p:grpSpPr>
        <a:xfrm>
          <a:off x="0" y="0"/>
          <a:ext cx="0" cy="0"/>
          <a:chOff x="0" y="0"/>
          <a:chExt cx="0" cy="0"/>
        </a:xfrm>
      </p:grpSpPr>
      <p:sp>
        <p:nvSpPr>
          <p:cNvPr id="12" name="Picture Placeholder 13">
            <a:extLst>
              <a:ext uri="{FF2B5EF4-FFF2-40B4-BE49-F238E27FC236}">
                <a16:creationId xmlns:a16="http://schemas.microsoft.com/office/drawing/2014/main" id="{9FB41AE7-07AD-43D7-9418-6D32BE5E3192}"/>
              </a:ext>
            </a:extLst>
          </p:cNvPr>
          <p:cNvSpPr>
            <a:spLocks noGrp="1"/>
          </p:cNvSpPr>
          <p:nvPr>
            <p:ph type="pic" sz="quarter" idx="15"/>
          </p:nvPr>
        </p:nvSpPr>
        <p:spPr>
          <a:xfrm>
            <a:off x="-71015" y="0"/>
            <a:ext cx="12263015" cy="6858000"/>
          </a:xfrm>
          <a:solidFill>
            <a:schemeClr val="bg1">
              <a:lumMod val="50000"/>
            </a:schemeClr>
          </a:solidFill>
        </p:spPr>
        <p:txBody>
          <a:bodyPr/>
          <a:lstStyle/>
          <a:p>
            <a:r>
              <a:rPr lang="en-US"/>
              <a:t>Click icon to add picture</a:t>
            </a:r>
            <a:endParaRPr lang="en-US" dirty="0"/>
          </a:p>
        </p:txBody>
      </p:sp>
      <p:grpSp>
        <p:nvGrpSpPr>
          <p:cNvPr id="14" name="Group 13">
            <a:extLst>
              <a:ext uri="{FF2B5EF4-FFF2-40B4-BE49-F238E27FC236}">
                <a16:creationId xmlns:a16="http://schemas.microsoft.com/office/drawing/2014/main" id="{846D6A0C-E2C3-43CB-83D0-B5F6221079CA}"/>
              </a:ext>
            </a:extLst>
          </p:cNvPr>
          <p:cNvGrpSpPr/>
          <p:nvPr userDrawn="1"/>
        </p:nvGrpSpPr>
        <p:grpSpPr>
          <a:xfrm flipH="1">
            <a:off x="2076202" y="1374276"/>
            <a:ext cx="7324426" cy="3883523"/>
            <a:chOff x="252031" y="-22763"/>
            <a:chExt cx="7324426" cy="7269964"/>
          </a:xfrm>
        </p:grpSpPr>
        <p:sp>
          <p:nvSpPr>
            <p:cNvPr id="15" name="Rectangle 14">
              <a:extLst>
                <a:ext uri="{FF2B5EF4-FFF2-40B4-BE49-F238E27FC236}">
                  <a16:creationId xmlns:a16="http://schemas.microsoft.com/office/drawing/2014/main" id="{F997D03F-0BE2-458F-92A2-4FE73B0FBF51}"/>
                </a:ext>
              </a:extLst>
            </p:cNvPr>
            <p:cNvSpPr/>
            <p:nvPr userDrawn="1"/>
          </p:nvSpPr>
          <p:spPr>
            <a:xfrm>
              <a:off x="500743" y="-22763"/>
              <a:ext cx="7075714" cy="5878284"/>
            </a:xfrm>
            <a:prstGeom prst="rect">
              <a:avLst/>
            </a:prstGeom>
            <a:noFill/>
            <a:ln w="127000">
              <a:solidFill>
                <a:srgbClr val="2F3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EDC96296-0FBF-47A5-9D6A-5D9BB647A4D7}"/>
                </a:ext>
              </a:extLst>
            </p:cNvPr>
            <p:cNvSpPr/>
            <p:nvPr userDrawn="1"/>
          </p:nvSpPr>
          <p:spPr>
            <a:xfrm>
              <a:off x="979714" y="1181211"/>
              <a:ext cx="6117771" cy="6065990"/>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17" name="Rectangle 16">
              <a:extLst>
                <a:ext uri="{FF2B5EF4-FFF2-40B4-BE49-F238E27FC236}">
                  <a16:creationId xmlns:a16="http://schemas.microsoft.com/office/drawing/2014/main" id="{53F17719-10FE-433E-9CCC-4509DE17F22A}"/>
                </a:ext>
              </a:extLst>
            </p:cNvPr>
            <p:cNvSpPr/>
            <p:nvPr userDrawn="1"/>
          </p:nvSpPr>
          <p:spPr>
            <a:xfrm>
              <a:off x="252031" y="655467"/>
              <a:ext cx="6475341" cy="5701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0DE73F1A-AAF0-4EB4-8DF0-C152BD93C69B}"/>
              </a:ext>
            </a:extLst>
          </p:cNvPr>
          <p:cNvSpPr>
            <a:spLocks noGrp="1"/>
          </p:cNvSpPr>
          <p:nvPr>
            <p:ph type="ctrTitle" hasCustomPrompt="1"/>
          </p:nvPr>
        </p:nvSpPr>
        <p:spPr>
          <a:xfrm>
            <a:off x="2791372" y="2238426"/>
            <a:ext cx="6609256" cy="1508126"/>
          </a:xfrm>
        </p:spPr>
        <p:txBody>
          <a:bodyPr anchor="b">
            <a:normAutofit/>
          </a:bodyPr>
          <a:lstStyle>
            <a:lvl1pPr algn="ctr">
              <a:defRPr sz="4800" b="1">
                <a:solidFill>
                  <a:srgbClr val="2F3342"/>
                </a:solidFill>
                <a:latin typeface="+mj-lt"/>
              </a:defRPr>
            </a:lvl1pPr>
          </a:lstStyle>
          <a:p>
            <a:r>
              <a:rPr lang="en-US" dirty="0"/>
              <a:t>Click to edit </a:t>
            </a:r>
            <a:br>
              <a:rPr lang="en-US" dirty="0"/>
            </a:br>
            <a:r>
              <a:rPr lang="en-US" dirty="0"/>
              <a:t>Master title style</a:t>
            </a:r>
          </a:p>
        </p:txBody>
      </p:sp>
      <p:sp>
        <p:nvSpPr>
          <p:cNvPr id="3" name="Subtitle 2">
            <a:extLst>
              <a:ext uri="{FF2B5EF4-FFF2-40B4-BE49-F238E27FC236}">
                <a16:creationId xmlns:a16="http://schemas.microsoft.com/office/drawing/2014/main" id="{A3075AE6-92D3-4205-B268-E1AD6C5901DE}"/>
              </a:ext>
            </a:extLst>
          </p:cNvPr>
          <p:cNvSpPr>
            <a:spLocks noGrp="1"/>
          </p:cNvSpPr>
          <p:nvPr>
            <p:ph type="subTitle" idx="1"/>
          </p:nvPr>
        </p:nvSpPr>
        <p:spPr>
          <a:xfrm>
            <a:off x="2791372" y="3838627"/>
            <a:ext cx="6609256" cy="450503"/>
          </a:xfrm>
        </p:spPr>
        <p:txBody>
          <a:bodyPr/>
          <a:lstStyle>
            <a:lvl1pPr marL="0" indent="0" algn="ctr">
              <a:buNone/>
              <a:defRPr sz="2400" spc="300">
                <a:solidFill>
                  <a:srgbClr val="2F334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29891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37E65-A9AA-46B0-92E0-7738CB3764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34BE43-EF47-4004-B459-B713D7E6396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413D58-8E37-4AF6-8E20-F66B3EA7CF78}"/>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5" name="Footer Placeholder 4">
            <a:extLst>
              <a:ext uri="{FF2B5EF4-FFF2-40B4-BE49-F238E27FC236}">
                <a16:creationId xmlns:a16="http://schemas.microsoft.com/office/drawing/2014/main" id="{03247CF6-364A-42D8-8B7D-19799C834A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96110-F0E7-4067-8D27-2BBF2147E1AE}"/>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295850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4E03B-CB52-4C15-A628-05E1B7A7AE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B4D1EA-1E8A-496A-A0E0-9E7FFD868C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2CB0EF-7822-4F05-BF19-815AF866038E}"/>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5" name="Footer Placeholder 4">
            <a:extLst>
              <a:ext uri="{FF2B5EF4-FFF2-40B4-BE49-F238E27FC236}">
                <a16:creationId xmlns:a16="http://schemas.microsoft.com/office/drawing/2014/main" id="{B2EAA564-F3FD-4095-AF51-F44D67D5D2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42FE82-D06A-4BE8-9601-E1949A00A4ED}"/>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712446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2E224-2687-41D6-8C1B-8A3F416830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CF4DF2-F2F3-4EC0-8F6E-8664F097AA1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9E5817-5980-463A-9B59-7CC5F9D02EE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AE87A4-5A9B-4AC6-A2FC-F639D2B044D8}"/>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6" name="Footer Placeholder 5">
            <a:extLst>
              <a:ext uri="{FF2B5EF4-FFF2-40B4-BE49-F238E27FC236}">
                <a16:creationId xmlns:a16="http://schemas.microsoft.com/office/drawing/2014/main" id="{11527D22-71A1-458F-A885-2D1ECF5E19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336512-DCC2-4DB6-A9F7-DD5BF397E242}"/>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919531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E6102-D9E5-4DAD-A88B-EEA4C13F1A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327E25-693C-4D00-BA75-6A912E3EDF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85F4275-3356-4643-B279-3299D28AE1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6C05B3-5B65-4B47-A2A8-DAA09EC57A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6F69629-8475-461C-AB8C-7A543DBA5BC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8DBC66-25D9-463A-8E30-A031B6293F40}"/>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8" name="Footer Placeholder 7">
            <a:extLst>
              <a:ext uri="{FF2B5EF4-FFF2-40B4-BE49-F238E27FC236}">
                <a16:creationId xmlns:a16="http://schemas.microsoft.com/office/drawing/2014/main" id="{85197E18-6F12-49F6-84CB-BD72A1A742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868684-D6FF-4244-AE0C-BE2F021EB03C}"/>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2001176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A4BA9-4F46-46D6-A2DC-5C32EE97AF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8AF37C-A44A-482B-9C5D-692B4ABD0581}"/>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4" name="Footer Placeholder 3">
            <a:extLst>
              <a:ext uri="{FF2B5EF4-FFF2-40B4-BE49-F238E27FC236}">
                <a16:creationId xmlns:a16="http://schemas.microsoft.com/office/drawing/2014/main" id="{6522DD48-4976-4BA4-9B6D-F23DBB05BB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C21A7C-DED0-43B0-AED7-173E9B86BB19}"/>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382422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618F7C-EB9D-4713-B422-9C8B14830BAE}"/>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3" name="Footer Placeholder 2">
            <a:extLst>
              <a:ext uri="{FF2B5EF4-FFF2-40B4-BE49-F238E27FC236}">
                <a16:creationId xmlns:a16="http://schemas.microsoft.com/office/drawing/2014/main" id="{B1866EED-80C4-40E6-9ABC-7ED8CD8C17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E416F8-FD54-4AFB-AA21-D8D15D075958}"/>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2131994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CDDFE-7787-474B-BFE3-104992BAAD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89AE07-C6BF-475B-BFB5-9DEEF9909D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42E5F7-C480-45A8-9088-DEEED5A1CD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542808-7315-48E9-B0D6-CA2701829551}"/>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6" name="Footer Placeholder 5">
            <a:extLst>
              <a:ext uri="{FF2B5EF4-FFF2-40B4-BE49-F238E27FC236}">
                <a16:creationId xmlns:a16="http://schemas.microsoft.com/office/drawing/2014/main" id="{060FECAC-0D19-4E38-AF23-446019B24F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D7070C-5840-4735-9F4E-3D4A75181F81}"/>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2187036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50C22-C0BC-4AEB-9A41-1B242061E8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1D0EDE-19D8-4F8A-B18D-D9AE2389CD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D2E3B4-530B-4946-84A8-17A6C36294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A674D01-2262-421C-9352-5525D19459FA}"/>
              </a:ext>
            </a:extLst>
          </p:cNvPr>
          <p:cNvSpPr>
            <a:spLocks noGrp="1"/>
          </p:cNvSpPr>
          <p:nvPr>
            <p:ph type="dt" sz="half" idx="10"/>
          </p:nvPr>
        </p:nvSpPr>
        <p:spPr/>
        <p:txBody>
          <a:bodyPr/>
          <a:lstStyle/>
          <a:p>
            <a:fld id="{F2CA8A2B-FDD1-46FF-95A0-F48488A785BB}" type="datetimeFigureOut">
              <a:rPr lang="en-US" smtClean="0"/>
              <a:t>6/16/2022</a:t>
            </a:fld>
            <a:endParaRPr lang="en-US"/>
          </a:p>
        </p:txBody>
      </p:sp>
      <p:sp>
        <p:nvSpPr>
          <p:cNvPr id="6" name="Footer Placeholder 5">
            <a:extLst>
              <a:ext uri="{FF2B5EF4-FFF2-40B4-BE49-F238E27FC236}">
                <a16:creationId xmlns:a16="http://schemas.microsoft.com/office/drawing/2014/main" id="{F1318455-6DC1-41C5-B08C-3341A1A5E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3D9C7A-D777-4371-9394-7D348C7AEA7E}"/>
              </a:ext>
            </a:extLst>
          </p:cNvPr>
          <p:cNvSpPr>
            <a:spLocks noGrp="1"/>
          </p:cNvSpPr>
          <p:nvPr>
            <p:ph type="sldNum" sz="quarter" idx="12"/>
          </p:nvPr>
        </p:nvSpPr>
        <p:spPr/>
        <p:txBody>
          <a:bodyPr/>
          <a:lstStyle/>
          <a:p>
            <a:fld id="{276B42D0-C67A-4046-AC21-D7CD1B05C0F2}" type="slidenum">
              <a:rPr lang="en-US" smtClean="0"/>
              <a:t>‹#›</a:t>
            </a:fld>
            <a:endParaRPr lang="en-US"/>
          </a:p>
        </p:txBody>
      </p:sp>
    </p:spTree>
    <p:extLst>
      <p:ext uri="{BB962C8B-B14F-4D97-AF65-F5344CB8AC3E}">
        <p14:creationId xmlns:p14="http://schemas.microsoft.com/office/powerpoint/2010/main" val="1569123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1A87C9-7F5A-46B0-8254-F9B4B383DE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57E4C7-D11A-4F01-8DE3-2DAD723456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960B5-8C43-4FC8-BD54-3985F80802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CA8A2B-FDD1-46FF-95A0-F48488A785BB}" type="datetimeFigureOut">
              <a:rPr lang="en-US" smtClean="0"/>
              <a:t>6/16/2022</a:t>
            </a:fld>
            <a:endParaRPr lang="en-US"/>
          </a:p>
        </p:txBody>
      </p:sp>
      <p:sp>
        <p:nvSpPr>
          <p:cNvPr id="5" name="Footer Placeholder 4">
            <a:extLst>
              <a:ext uri="{FF2B5EF4-FFF2-40B4-BE49-F238E27FC236}">
                <a16:creationId xmlns:a16="http://schemas.microsoft.com/office/drawing/2014/main" id="{4B64042D-79CE-4C0E-9A4A-42FA23AE59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E7755E-C078-411D-9A99-F043253A6B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B42D0-C67A-4046-AC21-D7CD1B05C0F2}" type="slidenum">
              <a:rPr lang="en-US" smtClean="0"/>
              <a:t>‹#›</a:t>
            </a:fld>
            <a:endParaRPr lang="en-US"/>
          </a:p>
        </p:txBody>
      </p:sp>
    </p:spTree>
    <p:extLst>
      <p:ext uri="{BB962C8B-B14F-4D97-AF65-F5344CB8AC3E}">
        <p14:creationId xmlns:p14="http://schemas.microsoft.com/office/powerpoint/2010/main" val="3093835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globalinfoanalytics.com/" TargetMode="External"/><Relationship Id="rId2" Type="http://schemas.openxmlformats.org/officeDocument/2006/relationships/hyperlink" Target="mailto:m.dankwah@globalinfoanalytics.com"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linkedin.com/in/mussa-dankwah-72797048/" TargetMode="External"/><Relationship Id="rId4" Type="http://schemas.openxmlformats.org/officeDocument/2006/relationships/hyperlink" Target="http://www.ghanabattlegroundpolls.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bstract Building" title="Abstract Building">
            <a:extLst>
              <a:ext uri="{FF2B5EF4-FFF2-40B4-BE49-F238E27FC236}">
                <a16:creationId xmlns:a16="http://schemas.microsoft.com/office/drawing/2014/main" id="{1805319F-612A-49F0-B6DA-8A214D5DBD2A}"/>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35" name="Rectangle 34">
            <a:extLst>
              <a:ext uri="{FF2B5EF4-FFF2-40B4-BE49-F238E27FC236}">
                <a16:creationId xmlns:a16="http://schemas.microsoft.com/office/drawing/2014/main" id="{B6C8E487-ADDC-4F1B-A30A-BAABB4998F49}"/>
              </a:ext>
              <a:ext uri="{C183D7F6-B498-43B3-948B-1728B52AA6E4}">
                <adec:decorative xmlns:adec="http://schemas.microsoft.com/office/drawing/2017/decorative" val="1"/>
              </a:ext>
            </a:extLst>
          </p:cNvPr>
          <p:cNvSpPr/>
          <p:nvPr/>
        </p:nvSpPr>
        <p:spPr>
          <a:xfrm>
            <a:off x="-71016" y="0"/>
            <a:ext cx="12263015" cy="6858000"/>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grpSp>
        <p:nvGrpSpPr>
          <p:cNvPr id="40" name="Group 39">
            <a:extLst>
              <a:ext uri="{FF2B5EF4-FFF2-40B4-BE49-F238E27FC236}">
                <a16:creationId xmlns:a16="http://schemas.microsoft.com/office/drawing/2014/main" id="{11BEC607-8474-408E-A7AC-48A065F31B63}"/>
              </a:ext>
              <a:ext uri="{C183D7F6-B498-43B3-948B-1728B52AA6E4}">
                <adec:decorative xmlns:adec="http://schemas.microsoft.com/office/drawing/2017/decorative" val="1"/>
              </a:ext>
            </a:extLst>
          </p:cNvPr>
          <p:cNvGrpSpPr/>
          <p:nvPr/>
        </p:nvGrpSpPr>
        <p:grpSpPr>
          <a:xfrm flipH="1">
            <a:off x="2076202" y="1374276"/>
            <a:ext cx="7324426" cy="3883523"/>
            <a:chOff x="252031" y="-22763"/>
            <a:chExt cx="7324426" cy="7269964"/>
          </a:xfrm>
        </p:grpSpPr>
        <p:sp>
          <p:nvSpPr>
            <p:cNvPr id="42" name="Rectangle 41">
              <a:extLst>
                <a:ext uri="{FF2B5EF4-FFF2-40B4-BE49-F238E27FC236}">
                  <a16:creationId xmlns:a16="http://schemas.microsoft.com/office/drawing/2014/main" id="{B601E3FC-2016-4085-9A4B-A172702EAAE1}"/>
                </a:ext>
              </a:extLst>
            </p:cNvPr>
            <p:cNvSpPr/>
            <p:nvPr userDrawn="1"/>
          </p:nvSpPr>
          <p:spPr>
            <a:xfrm>
              <a:off x="979714" y="1181211"/>
              <a:ext cx="6117771" cy="6065990"/>
            </a:xfrm>
            <a:prstGeom prst="rect">
              <a:avLst/>
            </a:prstGeom>
            <a:solidFill>
              <a:srgbClr val="A6C5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41" name="Rectangle 40">
              <a:extLst>
                <a:ext uri="{FF2B5EF4-FFF2-40B4-BE49-F238E27FC236}">
                  <a16:creationId xmlns:a16="http://schemas.microsoft.com/office/drawing/2014/main" id="{2CBF662F-A198-4AD3-8EBC-0EC9A52B2994}"/>
                </a:ext>
              </a:extLst>
            </p:cNvPr>
            <p:cNvSpPr/>
            <p:nvPr userDrawn="1"/>
          </p:nvSpPr>
          <p:spPr>
            <a:xfrm>
              <a:off x="500743" y="-22763"/>
              <a:ext cx="7075714" cy="5878284"/>
            </a:xfrm>
            <a:prstGeom prst="rect">
              <a:avLst/>
            </a:prstGeom>
            <a:noFill/>
            <a:ln w="127000">
              <a:solidFill>
                <a:srgbClr val="2F3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142E86C5-8E5F-4620-A4FB-D1F926179D18}"/>
                </a:ext>
              </a:extLst>
            </p:cNvPr>
            <p:cNvSpPr/>
            <p:nvPr userDrawn="1"/>
          </p:nvSpPr>
          <p:spPr>
            <a:xfrm>
              <a:off x="252031" y="655467"/>
              <a:ext cx="6475341" cy="5701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Title 5">
            <a:extLst>
              <a:ext uri="{FF2B5EF4-FFF2-40B4-BE49-F238E27FC236}">
                <a16:creationId xmlns:a16="http://schemas.microsoft.com/office/drawing/2014/main" id="{7E0E8055-17FA-43CE-9F03-E712F496B7CF}"/>
              </a:ext>
            </a:extLst>
          </p:cNvPr>
          <p:cNvSpPr>
            <a:spLocks noGrp="1"/>
          </p:cNvSpPr>
          <p:nvPr>
            <p:ph type="ctrTitle"/>
          </p:nvPr>
        </p:nvSpPr>
        <p:spPr>
          <a:xfrm>
            <a:off x="2858329" y="2720756"/>
            <a:ext cx="6609256" cy="1793625"/>
          </a:xfrm>
        </p:spPr>
        <p:txBody>
          <a:bodyPr>
            <a:noAutofit/>
          </a:bodyPr>
          <a:lstStyle/>
          <a:p>
            <a:r>
              <a:rPr lang="en-US" sz="4000" dirty="0">
                <a:effectLst>
                  <a:outerShdw blurRad="38100" dist="25400" dir="5400000" algn="ctr" rotWithShape="0">
                    <a:srgbClr val="6E747A">
                      <a:alpha val="43000"/>
                    </a:srgbClr>
                  </a:outerShdw>
                </a:effectLst>
              </a:rPr>
              <a:t>Analysis of Dome-Kwabenya Constituency</a:t>
            </a:r>
            <a:endParaRPr lang="en-US" sz="4000" dirty="0">
              <a:solidFill>
                <a:srgbClr val="2F3342"/>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1555" y="658615"/>
            <a:ext cx="2535067" cy="1793625"/>
          </a:xfrm>
          <a:prstGeom prst="rect">
            <a:avLst/>
          </a:prstGeom>
        </p:spPr>
      </p:pic>
      <p:sp>
        <p:nvSpPr>
          <p:cNvPr id="10" name="Rectangle 9">
            <a:extLst>
              <a:ext uri="{FF2B5EF4-FFF2-40B4-BE49-F238E27FC236}">
                <a16:creationId xmlns:a16="http://schemas.microsoft.com/office/drawing/2014/main" id="{33958DF1-E893-4C50-A086-965EC6E7D57A}"/>
              </a:ext>
            </a:extLst>
          </p:cNvPr>
          <p:cNvSpPr/>
          <p:nvPr/>
        </p:nvSpPr>
        <p:spPr>
          <a:xfrm flipH="1">
            <a:off x="3714161" y="5257799"/>
            <a:ext cx="3902697" cy="6308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solidFill>
                  <a:schemeClr val="tx1"/>
                </a:solidFill>
              </a:rPr>
              <a:t>June 2024</a:t>
            </a:r>
            <a:endParaRPr lang="en-US" sz="4400" dirty="0">
              <a:solidFill>
                <a:schemeClr val="tx1"/>
              </a:solidFill>
            </a:endParaRPr>
          </a:p>
        </p:txBody>
      </p:sp>
    </p:spTree>
    <p:extLst>
      <p:ext uri="{BB962C8B-B14F-4D97-AF65-F5344CB8AC3E}">
        <p14:creationId xmlns:p14="http://schemas.microsoft.com/office/powerpoint/2010/main" val="2506210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B017E77-0B19-425E-A3B2-801B994F6B35}"/>
              </a:ext>
            </a:extLst>
          </p:cNvPr>
          <p:cNvSpPr txBox="1"/>
          <p:nvPr/>
        </p:nvSpPr>
        <p:spPr>
          <a:xfrm>
            <a:off x="1599418" y="2317682"/>
            <a:ext cx="9144000" cy="3658912"/>
          </a:xfrm>
          <a:prstGeom prst="rect">
            <a:avLst/>
          </a:prstGeom>
        </p:spPr>
        <p:txBody>
          <a:bodyPr vert="horz" lIns="91440" tIns="45720" rIns="91440" bIns="45720" rtlCol="0" anchor="ctr">
            <a:normAutofit fontScale="55000" lnSpcReduction="20000"/>
          </a:bodyPr>
          <a:lstStyle/>
          <a:p>
            <a:pPr algn="ctr">
              <a:lnSpc>
                <a:spcPct val="90000"/>
              </a:lnSpc>
              <a:spcBef>
                <a:spcPct val="0"/>
              </a:spcBef>
              <a:spcAft>
                <a:spcPts val="600"/>
              </a:spcAft>
            </a:pPr>
            <a:endParaRPr lang="en-US" sz="3400" b="1" kern="1200" dirty="0">
              <a:solidFill>
                <a:schemeClr val="tx1"/>
              </a:solidFill>
              <a:latin typeface="+mj-lt"/>
              <a:ea typeface="+mj-ea"/>
              <a:cs typeface="+mj-cs"/>
            </a:endParaRPr>
          </a:p>
          <a:p>
            <a:pPr algn="ctr">
              <a:lnSpc>
                <a:spcPct val="90000"/>
              </a:lnSpc>
              <a:spcBef>
                <a:spcPct val="0"/>
              </a:spcBef>
              <a:spcAft>
                <a:spcPts val="600"/>
              </a:spcAft>
            </a:pPr>
            <a:endParaRPr lang="en-US" sz="3400" b="1" kern="1200" dirty="0">
              <a:solidFill>
                <a:schemeClr val="tx1"/>
              </a:solidFill>
              <a:latin typeface="+mj-lt"/>
              <a:ea typeface="+mj-ea"/>
              <a:cs typeface="+mj-cs"/>
            </a:endParaRPr>
          </a:p>
          <a:p>
            <a:pPr algn="ctr">
              <a:lnSpc>
                <a:spcPct val="90000"/>
              </a:lnSpc>
              <a:spcBef>
                <a:spcPct val="0"/>
              </a:spcBef>
              <a:spcAft>
                <a:spcPts val="600"/>
              </a:spcAft>
            </a:pPr>
            <a:r>
              <a:rPr lang="en-US" sz="3400" b="1" kern="1200" dirty="0">
                <a:solidFill>
                  <a:schemeClr val="tx1"/>
                </a:solidFill>
                <a:latin typeface="+mj-lt"/>
                <a:ea typeface="+mj-ea"/>
                <a:cs typeface="+mj-cs"/>
              </a:rPr>
              <a:t>For further information please contact:</a:t>
            </a:r>
          </a:p>
          <a:p>
            <a:pPr algn="ctr">
              <a:lnSpc>
                <a:spcPct val="90000"/>
              </a:lnSpc>
              <a:spcBef>
                <a:spcPct val="0"/>
              </a:spcBef>
              <a:spcAft>
                <a:spcPts val="600"/>
              </a:spcAft>
            </a:pPr>
            <a:endParaRPr lang="en-US" sz="3400" b="1" kern="1200" dirty="0">
              <a:solidFill>
                <a:schemeClr val="tx1"/>
              </a:solidFill>
              <a:latin typeface="+mj-lt"/>
              <a:ea typeface="+mj-ea"/>
              <a:cs typeface="+mj-cs"/>
            </a:endParaRPr>
          </a:p>
          <a:p>
            <a:pPr algn="ctr">
              <a:lnSpc>
                <a:spcPct val="90000"/>
              </a:lnSpc>
              <a:spcBef>
                <a:spcPct val="0"/>
              </a:spcBef>
              <a:spcAft>
                <a:spcPts val="600"/>
              </a:spcAft>
            </a:pPr>
            <a:r>
              <a:rPr lang="en-US" sz="3400" b="1" dirty="0">
                <a:latin typeface="+mj-lt"/>
                <a:ea typeface="+mj-ea"/>
                <a:cs typeface="+mj-cs"/>
              </a:rPr>
              <a:t>Mr. Mussa K. Dankwah, BSc. MSc. FCCA. MCISI. DipIFR. AIRM. APMP</a:t>
            </a:r>
          </a:p>
          <a:p>
            <a:pPr algn="ctr">
              <a:lnSpc>
                <a:spcPct val="90000"/>
              </a:lnSpc>
              <a:spcBef>
                <a:spcPct val="0"/>
              </a:spcBef>
              <a:spcAft>
                <a:spcPts val="600"/>
              </a:spcAft>
            </a:pPr>
            <a:r>
              <a:rPr lang="en-US" sz="3400" b="1" dirty="0">
                <a:latin typeface="+mj-lt"/>
                <a:ea typeface="+mj-ea"/>
                <a:cs typeface="+mj-cs"/>
              </a:rPr>
              <a:t>Executive Director </a:t>
            </a:r>
          </a:p>
          <a:p>
            <a:pPr algn="ctr">
              <a:lnSpc>
                <a:spcPct val="90000"/>
              </a:lnSpc>
              <a:spcBef>
                <a:spcPct val="0"/>
              </a:spcBef>
              <a:spcAft>
                <a:spcPts val="600"/>
              </a:spcAft>
            </a:pPr>
            <a:r>
              <a:rPr lang="en-US" sz="3400" b="1" dirty="0">
                <a:latin typeface="+mj-lt"/>
                <a:ea typeface="+mj-ea"/>
                <a:cs typeface="+mj-cs"/>
              </a:rPr>
              <a:t>Global InfoAnalytics Ltd</a:t>
            </a:r>
          </a:p>
          <a:p>
            <a:pPr algn="ctr">
              <a:lnSpc>
                <a:spcPct val="90000"/>
              </a:lnSpc>
              <a:spcBef>
                <a:spcPct val="0"/>
              </a:spcBef>
              <a:spcAft>
                <a:spcPts val="600"/>
              </a:spcAft>
            </a:pPr>
            <a:r>
              <a:rPr lang="en-US" sz="3400" b="1" kern="1200" dirty="0">
                <a:solidFill>
                  <a:schemeClr val="tx1"/>
                </a:solidFill>
                <a:latin typeface="+mj-lt"/>
                <a:ea typeface="+mj-ea"/>
                <a:cs typeface="+mj-cs"/>
              </a:rPr>
              <a:t>Mob: 0541 222 634/0265 441 450</a:t>
            </a:r>
          </a:p>
          <a:p>
            <a:pPr algn="ctr">
              <a:lnSpc>
                <a:spcPct val="90000"/>
              </a:lnSpc>
              <a:spcBef>
                <a:spcPct val="0"/>
              </a:spcBef>
              <a:spcAft>
                <a:spcPts val="600"/>
              </a:spcAft>
            </a:pPr>
            <a:r>
              <a:rPr lang="en-US" sz="3400" b="1" kern="1200" dirty="0">
                <a:solidFill>
                  <a:schemeClr val="tx1"/>
                </a:solidFill>
                <a:latin typeface="+mj-lt"/>
                <a:ea typeface="+mj-ea"/>
                <a:cs typeface="+mj-cs"/>
              </a:rPr>
              <a:t>Email: </a:t>
            </a:r>
            <a:r>
              <a:rPr lang="en-US" sz="3400" b="1" kern="1200" dirty="0">
                <a:solidFill>
                  <a:schemeClr val="tx1"/>
                </a:solidFill>
                <a:latin typeface="+mj-lt"/>
                <a:ea typeface="+mj-ea"/>
                <a:cs typeface="+mj-cs"/>
                <a:hlinkClick r:id="rId2"/>
              </a:rPr>
              <a:t>m.</a:t>
            </a:r>
            <a:r>
              <a:rPr lang="en-US" sz="3400" b="1" dirty="0">
                <a:latin typeface="+mj-lt"/>
                <a:ea typeface="+mj-ea"/>
                <a:cs typeface="+mj-cs"/>
                <a:hlinkClick r:id="rId2"/>
              </a:rPr>
              <a:t>d</a:t>
            </a:r>
            <a:r>
              <a:rPr lang="en-US" sz="3400" b="1" kern="1200" dirty="0">
                <a:solidFill>
                  <a:schemeClr val="tx1"/>
                </a:solidFill>
                <a:latin typeface="+mj-lt"/>
                <a:ea typeface="+mj-ea"/>
                <a:cs typeface="+mj-cs"/>
                <a:hlinkClick r:id="rId2"/>
              </a:rPr>
              <a:t>ankwah@globalinfoanalytics.com</a:t>
            </a:r>
            <a:endParaRPr lang="en-US" sz="3400" b="1" kern="1200" dirty="0">
              <a:solidFill>
                <a:schemeClr val="tx1"/>
              </a:solidFill>
              <a:latin typeface="+mj-lt"/>
              <a:ea typeface="+mj-ea"/>
              <a:cs typeface="+mj-cs"/>
            </a:endParaRPr>
          </a:p>
          <a:p>
            <a:pPr algn="ctr">
              <a:lnSpc>
                <a:spcPct val="90000"/>
              </a:lnSpc>
              <a:spcBef>
                <a:spcPct val="0"/>
              </a:spcBef>
              <a:spcAft>
                <a:spcPts val="600"/>
              </a:spcAft>
            </a:pPr>
            <a:r>
              <a:rPr lang="en-GB" sz="3400" b="1" kern="1200" dirty="0">
                <a:solidFill>
                  <a:schemeClr val="tx1"/>
                </a:solidFill>
                <a:latin typeface="+mj-lt"/>
                <a:ea typeface="+mj-ea"/>
                <a:cs typeface="+mj-cs"/>
                <a:hlinkClick r:id="rId3"/>
              </a:rPr>
              <a:t>www.globalinfoanalytics.com</a:t>
            </a:r>
            <a:endParaRPr lang="en-GB" sz="3400" b="1" kern="1200" dirty="0">
              <a:solidFill>
                <a:schemeClr val="tx1"/>
              </a:solidFill>
              <a:latin typeface="+mj-lt"/>
              <a:ea typeface="+mj-ea"/>
              <a:cs typeface="+mj-cs"/>
            </a:endParaRPr>
          </a:p>
          <a:p>
            <a:pPr algn="ctr">
              <a:lnSpc>
                <a:spcPct val="90000"/>
              </a:lnSpc>
              <a:spcBef>
                <a:spcPct val="0"/>
              </a:spcBef>
              <a:spcAft>
                <a:spcPts val="600"/>
              </a:spcAft>
            </a:pPr>
            <a:r>
              <a:rPr lang="en-GB" sz="3400" b="1" kern="1200" dirty="0">
                <a:solidFill>
                  <a:schemeClr val="tx1"/>
                </a:solidFill>
                <a:latin typeface="+mj-lt"/>
                <a:ea typeface="+mj-ea"/>
                <a:cs typeface="+mj-cs"/>
                <a:hlinkClick r:id="rId4"/>
              </a:rPr>
              <a:t>www.ghanabattlegroundpolls.com</a:t>
            </a:r>
            <a:endParaRPr lang="en-GB" sz="3400" b="1" kern="1200" dirty="0">
              <a:solidFill>
                <a:schemeClr val="tx1"/>
              </a:solidFill>
              <a:latin typeface="+mj-lt"/>
              <a:ea typeface="+mj-ea"/>
              <a:cs typeface="+mj-cs"/>
            </a:endParaRPr>
          </a:p>
          <a:p>
            <a:pPr algn="ctr">
              <a:lnSpc>
                <a:spcPct val="90000"/>
              </a:lnSpc>
              <a:spcBef>
                <a:spcPct val="0"/>
              </a:spcBef>
              <a:spcAft>
                <a:spcPts val="600"/>
              </a:spcAft>
            </a:pPr>
            <a:r>
              <a:rPr lang="en-GB" sz="3400" b="1" dirty="0">
                <a:latin typeface="+mj-lt"/>
                <a:ea typeface="+mj-ea"/>
                <a:cs typeface="+mj-cs"/>
              </a:rPr>
              <a:t>LinkedIn: </a:t>
            </a:r>
            <a:r>
              <a:rPr lang="en-GB" sz="3400" b="1" dirty="0">
                <a:latin typeface="+mj-lt"/>
                <a:ea typeface="+mj-ea"/>
                <a:cs typeface="+mj-cs"/>
                <a:hlinkClick r:id="rId5"/>
              </a:rPr>
              <a:t>https://www.linkedin.com/in/mussa-dankwah-72797048/</a:t>
            </a:r>
            <a:endParaRPr lang="en-GB" sz="3400" b="1" dirty="0">
              <a:latin typeface="+mj-lt"/>
              <a:ea typeface="+mj-ea"/>
              <a:cs typeface="+mj-cs"/>
            </a:endParaRPr>
          </a:p>
          <a:p>
            <a:pPr algn="ctr">
              <a:lnSpc>
                <a:spcPct val="90000"/>
              </a:lnSpc>
              <a:spcBef>
                <a:spcPct val="0"/>
              </a:spcBef>
              <a:spcAft>
                <a:spcPts val="600"/>
              </a:spcAft>
            </a:pPr>
            <a:endParaRPr lang="en-GB" sz="3400" b="1" kern="1200" dirty="0">
              <a:solidFill>
                <a:schemeClr val="tx1"/>
              </a:solidFill>
              <a:latin typeface="+mj-lt"/>
              <a:ea typeface="+mj-ea"/>
              <a:cs typeface="+mj-cs"/>
            </a:endParaRPr>
          </a:p>
          <a:p>
            <a:pPr algn="ctr">
              <a:lnSpc>
                <a:spcPct val="90000"/>
              </a:lnSpc>
              <a:spcBef>
                <a:spcPct val="0"/>
              </a:spcBef>
              <a:spcAft>
                <a:spcPts val="600"/>
              </a:spcAft>
            </a:pPr>
            <a:endParaRPr lang="en-US" sz="3400" b="1" kern="1200" dirty="0">
              <a:solidFill>
                <a:schemeClr val="tx1"/>
              </a:solidFill>
              <a:latin typeface="+mj-lt"/>
              <a:ea typeface="+mj-ea"/>
              <a:cs typeface="+mj-cs"/>
            </a:endParaRPr>
          </a:p>
          <a:p>
            <a:pPr algn="ctr">
              <a:lnSpc>
                <a:spcPct val="90000"/>
              </a:lnSpc>
              <a:spcBef>
                <a:spcPct val="0"/>
              </a:spcBef>
              <a:spcAft>
                <a:spcPts val="600"/>
              </a:spcAft>
            </a:pPr>
            <a:endParaRPr lang="en-US" sz="3400" b="1" kern="1200" dirty="0">
              <a:solidFill>
                <a:schemeClr val="tx1"/>
              </a:solidFill>
              <a:latin typeface="+mj-lt"/>
              <a:ea typeface="+mj-ea"/>
              <a:cs typeface="+mj-cs"/>
            </a:endParaRPr>
          </a:p>
        </p:txBody>
      </p:sp>
      <p:pic>
        <p:nvPicPr>
          <p:cNvPr id="3" name="Picture 2">
            <a:extLst>
              <a:ext uri="{FF2B5EF4-FFF2-40B4-BE49-F238E27FC236}">
                <a16:creationId xmlns:a16="http://schemas.microsoft.com/office/drawing/2014/main" id="{5FD86399-DE31-4CB1-ACAA-65DC43CB2C1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338978" y="189345"/>
            <a:ext cx="2740525" cy="1938992"/>
          </a:xfrm>
          <a:prstGeom prst="rect">
            <a:avLst/>
          </a:prstGeom>
        </p:spPr>
      </p:pic>
    </p:spTree>
    <p:extLst>
      <p:ext uri="{BB962C8B-B14F-4D97-AF65-F5344CB8AC3E}">
        <p14:creationId xmlns:p14="http://schemas.microsoft.com/office/powerpoint/2010/main" val="3318544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anim calcmode="lin" valueType="num">
                                      <p:cBhvr>
                                        <p:cTn id="17" dur="1000" fill="hold"/>
                                        <p:tgtEl>
                                          <p:spTgt spid="6"/>
                                        </p:tgtEl>
                                        <p:attrNameLst>
                                          <p:attrName>style.rotation</p:attrName>
                                        </p:attrNameLst>
                                      </p:cBhvr>
                                      <p:tavLst>
                                        <p:tav tm="0">
                                          <p:val>
                                            <p:fltVal val="90"/>
                                          </p:val>
                                        </p:tav>
                                        <p:tav tm="100000">
                                          <p:val>
                                            <p:fltVal val="0"/>
                                          </p:val>
                                        </p:tav>
                                      </p:tavLst>
                                    </p:anim>
                                    <p:animEffect transition="in" filter="fade">
                                      <p:cBhvr>
                                        <p:cTn id="1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F8CA2F3-FC48-444A-9BC6-7E32A8FD7B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011" y="264437"/>
            <a:ext cx="2163744" cy="1530904"/>
          </a:xfrm>
          <a:prstGeom prst="rect">
            <a:avLst/>
          </a:prstGeom>
        </p:spPr>
      </p:pic>
      <p:sp>
        <p:nvSpPr>
          <p:cNvPr id="4" name="TextBox 3">
            <a:extLst>
              <a:ext uri="{FF2B5EF4-FFF2-40B4-BE49-F238E27FC236}">
                <a16:creationId xmlns:a16="http://schemas.microsoft.com/office/drawing/2014/main" id="{C12FA661-E54D-4BEF-9E36-EB77A74C0344}"/>
              </a:ext>
            </a:extLst>
          </p:cNvPr>
          <p:cNvSpPr txBox="1"/>
          <p:nvPr/>
        </p:nvSpPr>
        <p:spPr>
          <a:xfrm>
            <a:off x="4312024" y="445114"/>
            <a:ext cx="3015391" cy="584775"/>
          </a:xfrm>
          <a:prstGeom prst="rect">
            <a:avLst/>
          </a:prstGeom>
          <a:noFill/>
        </p:spPr>
        <p:txBody>
          <a:bodyPr wrap="square" rtlCol="0">
            <a:spAutoFit/>
          </a:bodyPr>
          <a:lstStyle/>
          <a:p>
            <a:r>
              <a:rPr lang="en-GB" sz="3200" dirty="0"/>
              <a:t>Greater Accra</a:t>
            </a:r>
            <a:endParaRPr lang="en-US" sz="3200" dirty="0"/>
          </a:p>
        </p:txBody>
      </p:sp>
      <p:pic>
        <p:nvPicPr>
          <p:cNvPr id="7" name="Picture 6">
            <a:extLst>
              <a:ext uri="{FF2B5EF4-FFF2-40B4-BE49-F238E27FC236}">
                <a16:creationId xmlns:a16="http://schemas.microsoft.com/office/drawing/2014/main" id="{750F5F87-BC0A-434A-B6C2-8395135092E0}"/>
              </a:ext>
            </a:extLst>
          </p:cNvPr>
          <p:cNvPicPr>
            <a:picLocks noChangeAspect="1"/>
          </p:cNvPicPr>
          <p:nvPr/>
        </p:nvPicPr>
        <p:blipFill>
          <a:blip r:embed="rId3"/>
          <a:stretch>
            <a:fillRect/>
          </a:stretch>
        </p:blipFill>
        <p:spPr>
          <a:xfrm>
            <a:off x="2094266" y="2293913"/>
            <a:ext cx="7788315" cy="3596952"/>
          </a:xfrm>
          <a:prstGeom prst="rect">
            <a:avLst/>
          </a:prstGeom>
        </p:spPr>
      </p:pic>
      <p:sp>
        <p:nvSpPr>
          <p:cNvPr id="16" name="TextBox 15">
            <a:extLst>
              <a:ext uri="{FF2B5EF4-FFF2-40B4-BE49-F238E27FC236}">
                <a16:creationId xmlns:a16="http://schemas.microsoft.com/office/drawing/2014/main" id="{0EA8BAE8-3D96-499A-B4BC-9DFFAE227D32}"/>
              </a:ext>
            </a:extLst>
          </p:cNvPr>
          <p:cNvSpPr txBox="1"/>
          <p:nvPr/>
        </p:nvSpPr>
        <p:spPr>
          <a:xfrm>
            <a:off x="3541059" y="3815390"/>
            <a:ext cx="878540" cy="461665"/>
          </a:xfrm>
          <a:prstGeom prst="rect">
            <a:avLst/>
          </a:prstGeom>
          <a:noFill/>
        </p:spPr>
        <p:txBody>
          <a:bodyPr wrap="square" rtlCol="0">
            <a:spAutoFit/>
          </a:bodyPr>
          <a:lstStyle/>
          <a:p>
            <a:r>
              <a:rPr lang="en-GB" sz="1200" b="1" dirty="0">
                <a:solidFill>
                  <a:srgbClr val="002060"/>
                </a:solidFill>
              </a:rPr>
              <a:t>Dome-Kwabenya</a:t>
            </a:r>
            <a:endParaRPr lang="en-US" sz="1200" b="1" dirty="0">
              <a:solidFill>
                <a:srgbClr val="002060"/>
              </a:solidFill>
            </a:endParaRPr>
          </a:p>
        </p:txBody>
      </p:sp>
      <p:cxnSp>
        <p:nvCxnSpPr>
          <p:cNvPr id="18" name="Straight Arrow Connector 17">
            <a:extLst>
              <a:ext uri="{FF2B5EF4-FFF2-40B4-BE49-F238E27FC236}">
                <a16:creationId xmlns:a16="http://schemas.microsoft.com/office/drawing/2014/main" id="{411D7AD9-EFDE-4768-8128-0AA9D40AA111}"/>
              </a:ext>
            </a:extLst>
          </p:cNvPr>
          <p:cNvCxnSpPr/>
          <p:nvPr/>
        </p:nvCxnSpPr>
        <p:spPr>
          <a:xfrm>
            <a:off x="3989293" y="4092389"/>
            <a:ext cx="188258" cy="74855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182716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9432" y="16661"/>
            <a:ext cx="10515600" cy="1378030"/>
          </a:xfrm>
        </p:spPr>
        <p:txBody>
          <a:bodyPr>
            <a:normAutofit/>
          </a:bodyPr>
          <a:lstStyle/>
          <a:p>
            <a:pPr algn="ctr"/>
            <a:r>
              <a:rPr lang="en-US" dirty="0"/>
              <a:t>                 </a:t>
            </a:r>
            <a:br>
              <a:rPr lang="en-US" dirty="0"/>
            </a:br>
            <a:r>
              <a:rPr lang="en-US" dirty="0"/>
              <a:t>Voters Party Affiliations </a:t>
            </a:r>
          </a:p>
        </p:txBody>
      </p:sp>
      <p:pic>
        <p:nvPicPr>
          <p:cNvPr id="6" name="Picture 5">
            <a:extLst>
              <a:ext uri="{FF2B5EF4-FFF2-40B4-BE49-F238E27FC236}">
                <a16:creationId xmlns:a16="http://schemas.microsoft.com/office/drawing/2014/main" id="{9EB0120A-1C95-4616-AAF8-B6F6A790AC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971" y="16661"/>
            <a:ext cx="1055662" cy="746908"/>
          </a:xfrm>
          <a:prstGeom prst="rect">
            <a:avLst/>
          </a:prstGeom>
        </p:spPr>
      </p:pic>
      <p:graphicFrame>
        <p:nvGraphicFramePr>
          <p:cNvPr id="8" name="Chart 7">
            <a:extLst>
              <a:ext uri="{FF2B5EF4-FFF2-40B4-BE49-F238E27FC236}">
                <a16:creationId xmlns:a16="http://schemas.microsoft.com/office/drawing/2014/main" id="{7FE94A1B-AAD4-15F7-B52E-08857FFC9913}"/>
              </a:ext>
            </a:extLst>
          </p:cNvPr>
          <p:cNvGraphicFramePr>
            <a:graphicFrameLocks/>
          </p:cNvGraphicFramePr>
          <p:nvPr>
            <p:extLst>
              <p:ext uri="{D42A27DB-BD31-4B8C-83A1-F6EECF244321}">
                <p14:modId xmlns:p14="http://schemas.microsoft.com/office/powerpoint/2010/main" val="2825966173"/>
              </p:ext>
            </p:extLst>
          </p:nvPr>
        </p:nvGraphicFramePr>
        <p:xfrm>
          <a:off x="563418" y="1394691"/>
          <a:ext cx="11425382" cy="51908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369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EB0120A-1C95-4616-AAF8-B6F6A790AC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971" y="16661"/>
            <a:ext cx="1055662" cy="746908"/>
          </a:xfrm>
          <a:prstGeom prst="rect">
            <a:avLst/>
          </a:prstGeom>
        </p:spPr>
      </p:pic>
      <p:graphicFrame>
        <p:nvGraphicFramePr>
          <p:cNvPr id="5" name="Chart 4">
            <a:extLst>
              <a:ext uri="{FF2B5EF4-FFF2-40B4-BE49-F238E27FC236}">
                <a16:creationId xmlns:a16="http://schemas.microsoft.com/office/drawing/2014/main" id="{C2E1F25D-14FE-8248-8FB3-E4BE07F49E41}"/>
              </a:ext>
            </a:extLst>
          </p:cNvPr>
          <p:cNvGraphicFramePr>
            <a:graphicFrameLocks/>
          </p:cNvGraphicFramePr>
          <p:nvPr>
            <p:extLst>
              <p:ext uri="{D42A27DB-BD31-4B8C-83A1-F6EECF244321}">
                <p14:modId xmlns:p14="http://schemas.microsoft.com/office/powerpoint/2010/main" val="3379384646"/>
              </p:ext>
            </p:extLst>
          </p:nvPr>
        </p:nvGraphicFramePr>
        <p:xfrm>
          <a:off x="636495" y="1075439"/>
          <a:ext cx="10999694" cy="541500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606E3384-1F94-EBF2-8059-3CD84068DD53}"/>
              </a:ext>
            </a:extLst>
          </p:cNvPr>
          <p:cNvSpPr txBox="1"/>
          <p:nvPr/>
        </p:nvSpPr>
        <p:spPr>
          <a:xfrm>
            <a:off x="1676400" y="367553"/>
            <a:ext cx="9170894" cy="707886"/>
          </a:xfrm>
          <a:prstGeom prst="rect">
            <a:avLst/>
          </a:prstGeom>
          <a:noFill/>
        </p:spPr>
        <p:txBody>
          <a:bodyPr wrap="square" rtlCol="0">
            <a:spAutoFit/>
          </a:bodyPr>
          <a:lstStyle/>
          <a:p>
            <a:pPr algn="ctr"/>
            <a:r>
              <a:rPr lang="en-US" sz="4000"/>
              <a:t>Direction of the Country</a:t>
            </a:r>
            <a:endParaRPr lang="en-US" sz="4000" dirty="0"/>
          </a:p>
        </p:txBody>
      </p:sp>
    </p:spTree>
    <p:extLst>
      <p:ext uri="{BB962C8B-B14F-4D97-AF65-F5344CB8AC3E}">
        <p14:creationId xmlns:p14="http://schemas.microsoft.com/office/powerpoint/2010/main" val="1688999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6BA9D-600A-4087-8A41-CFED315C86BC}"/>
              </a:ext>
            </a:extLst>
          </p:cNvPr>
          <p:cNvSpPr>
            <a:spLocks noGrp="1"/>
          </p:cNvSpPr>
          <p:nvPr>
            <p:ph type="title"/>
          </p:nvPr>
        </p:nvSpPr>
        <p:spPr>
          <a:xfrm>
            <a:off x="901961" y="257314"/>
            <a:ext cx="10322859" cy="435287"/>
          </a:xfrm>
        </p:spPr>
        <p:txBody>
          <a:bodyPr>
            <a:noAutofit/>
          </a:bodyPr>
          <a:lstStyle/>
          <a:p>
            <a:pPr algn="ctr"/>
            <a:r>
              <a:rPr lang="en-US" sz="4800" dirty="0"/>
              <a:t>DOME KWABENYA</a:t>
            </a:r>
          </a:p>
        </p:txBody>
      </p:sp>
      <p:graphicFrame>
        <p:nvGraphicFramePr>
          <p:cNvPr id="4" name="Table 3">
            <a:extLst>
              <a:ext uri="{FF2B5EF4-FFF2-40B4-BE49-F238E27FC236}">
                <a16:creationId xmlns:a16="http://schemas.microsoft.com/office/drawing/2014/main" id="{B3F94A73-E08A-49E6-8100-E159B230ECA6}"/>
              </a:ext>
            </a:extLst>
          </p:cNvPr>
          <p:cNvGraphicFramePr>
            <a:graphicFrameLocks noGrp="1"/>
          </p:cNvGraphicFramePr>
          <p:nvPr>
            <p:extLst>
              <p:ext uri="{D42A27DB-BD31-4B8C-83A1-F6EECF244321}">
                <p14:modId xmlns:p14="http://schemas.microsoft.com/office/powerpoint/2010/main" val="77598379"/>
              </p:ext>
            </p:extLst>
          </p:nvPr>
        </p:nvGraphicFramePr>
        <p:xfrm>
          <a:off x="126460" y="817284"/>
          <a:ext cx="11873862" cy="5824842"/>
        </p:xfrm>
        <a:graphic>
          <a:graphicData uri="http://schemas.openxmlformats.org/drawingml/2006/table">
            <a:tbl>
              <a:tblPr firstRow="1" bandRow="1">
                <a:tableStyleId>{7E9639D4-E3E2-4D34-9284-5A2195B3D0D7}</a:tableStyleId>
              </a:tblPr>
              <a:tblGrid>
                <a:gridCol w="3462378">
                  <a:extLst>
                    <a:ext uri="{9D8B030D-6E8A-4147-A177-3AD203B41FA5}">
                      <a16:colId xmlns:a16="http://schemas.microsoft.com/office/drawing/2014/main" val="1010260371"/>
                    </a:ext>
                  </a:extLst>
                </a:gridCol>
                <a:gridCol w="8411484">
                  <a:extLst>
                    <a:ext uri="{9D8B030D-6E8A-4147-A177-3AD203B41FA5}">
                      <a16:colId xmlns:a16="http://schemas.microsoft.com/office/drawing/2014/main" val="2642821457"/>
                    </a:ext>
                  </a:extLst>
                </a:gridCol>
              </a:tblGrid>
              <a:tr h="521322">
                <a:tc>
                  <a:txBody>
                    <a:bodyPr/>
                    <a:lstStyle/>
                    <a:p>
                      <a:r>
                        <a:rPr lang="en-GB" dirty="0"/>
                        <a:t>INCUMBENT MP</a:t>
                      </a:r>
                      <a:endParaRPr lang="en-US" dirty="0"/>
                    </a:p>
                  </a:txBody>
                  <a:tcPr/>
                </a:tc>
                <a:tc>
                  <a:txBody>
                    <a:bodyPr/>
                    <a:lstStyle/>
                    <a:p>
                      <a:pPr algn="l"/>
                      <a:r>
                        <a:rPr lang="en-GB" sz="2400" dirty="0"/>
                        <a:t>ANALYSIS AND COMMENTARY</a:t>
                      </a:r>
                      <a:endParaRPr lang="en-US" sz="2400" dirty="0"/>
                    </a:p>
                  </a:txBody>
                  <a:tcPr/>
                </a:tc>
                <a:extLst>
                  <a:ext uri="{0D108BD9-81ED-4DB2-BD59-A6C34878D82A}">
                    <a16:rowId xmlns:a16="http://schemas.microsoft.com/office/drawing/2014/main" val="2612437433"/>
                  </a:ext>
                </a:extLst>
              </a:tr>
              <a:tr h="5093092">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pPr algn="ctr"/>
                      <a:endParaRPr lang="en-US" sz="1800" b="1" kern="1200" dirty="0">
                        <a:solidFill>
                          <a:schemeClr val="tx1"/>
                        </a:solidFill>
                        <a:effectLst/>
                        <a:latin typeface="+mn-lt"/>
                        <a:ea typeface="+mn-ea"/>
                        <a:cs typeface="+mn-cs"/>
                      </a:endParaRPr>
                    </a:p>
                    <a:p>
                      <a:pPr algn="ctr"/>
                      <a:r>
                        <a:rPr lang="en-US" sz="1800" b="1" kern="1200" dirty="0">
                          <a:solidFill>
                            <a:schemeClr val="tx1"/>
                          </a:solidFill>
                          <a:effectLst/>
                          <a:latin typeface="+mn-lt"/>
                          <a:ea typeface="+mn-ea"/>
                          <a:cs typeface="+mn-cs"/>
                        </a:rPr>
                        <a:t>PARTY</a:t>
                      </a:r>
                    </a:p>
                    <a:p>
                      <a:pPr algn="ctr"/>
                      <a:endParaRPr lang="en-US" sz="1800" kern="1200" dirty="0">
                        <a:solidFill>
                          <a:schemeClr val="tx1"/>
                        </a:solidFill>
                        <a:effectLst/>
                        <a:latin typeface="+mn-lt"/>
                        <a:ea typeface="+mn-ea"/>
                        <a:cs typeface="+mn-cs"/>
                      </a:endParaRPr>
                    </a:p>
                    <a:p>
                      <a:pPr algn="ctr"/>
                      <a:r>
                        <a:rPr lang="en-US" sz="1800" kern="1200" dirty="0">
                          <a:solidFill>
                            <a:schemeClr val="tx1"/>
                          </a:solidFill>
                          <a:effectLst/>
                          <a:latin typeface="+mn-lt"/>
                          <a:ea typeface="+mn-ea"/>
                          <a:cs typeface="+mn-cs"/>
                        </a:rPr>
                        <a:t> </a:t>
                      </a:r>
                    </a:p>
                    <a:p>
                      <a:pPr algn="ctr"/>
                      <a:endParaRPr lang="en-GB" sz="1800" kern="1200" dirty="0">
                        <a:solidFill>
                          <a:schemeClr val="tx1"/>
                        </a:solidFill>
                        <a:effectLst/>
                        <a:latin typeface="+mn-lt"/>
                        <a:ea typeface="+mn-ea"/>
                        <a:cs typeface="+mn-cs"/>
                      </a:endParaRPr>
                    </a:p>
                    <a:p>
                      <a:pPr algn="ctr"/>
                      <a:endParaRPr lang="en-US" sz="1800" kern="1200" dirty="0">
                        <a:solidFill>
                          <a:schemeClr val="tx1"/>
                        </a:solidFill>
                        <a:effectLst/>
                        <a:latin typeface="+mn-lt"/>
                        <a:ea typeface="+mn-ea"/>
                        <a:cs typeface="+mn-cs"/>
                      </a:endParaRPr>
                    </a:p>
                    <a:p>
                      <a:pPr algn="ctr"/>
                      <a:r>
                        <a:rPr lang="en-US" sz="1800" b="1" kern="1200" dirty="0">
                          <a:solidFill>
                            <a:schemeClr val="tx1"/>
                          </a:solidFill>
                          <a:effectLst/>
                          <a:latin typeface="+mn-lt"/>
                          <a:ea typeface="+mn-ea"/>
                          <a:cs typeface="+mn-cs"/>
                        </a:rPr>
                        <a:t>2020 RESULT</a:t>
                      </a:r>
                    </a:p>
                    <a:p>
                      <a:pPr algn="ctr"/>
                      <a:r>
                        <a:rPr lang="en-US" sz="1800" kern="1200" dirty="0">
                          <a:solidFill>
                            <a:schemeClr val="tx1"/>
                          </a:solidFill>
                          <a:effectLst/>
                          <a:latin typeface="+mn-lt"/>
                          <a:ea typeface="+mn-ea"/>
                          <a:cs typeface="+mn-cs"/>
                        </a:rPr>
                        <a:t>58.35%</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effectLst/>
                          <a:latin typeface="+mn-lt"/>
                          <a:ea typeface="+mn-ea"/>
                          <a:cs typeface="+mn-cs"/>
                        </a:rPr>
                        <a:t>M</a:t>
                      </a:r>
                      <a:r>
                        <a:rPr lang="en-US" sz="1800" b="1" kern="1200" dirty="0" err="1">
                          <a:solidFill>
                            <a:schemeClr val="tx1"/>
                          </a:solidFill>
                          <a:effectLst/>
                          <a:latin typeface="+mn-lt"/>
                          <a:ea typeface="+mn-ea"/>
                          <a:cs typeface="+mn-cs"/>
                        </a:rPr>
                        <a:t>argin</a:t>
                      </a:r>
                      <a:r>
                        <a:rPr lang="en-US" sz="1800" b="1" kern="1200" dirty="0">
                          <a:solidFill>
                            <a:schemeClr val="tx1"/>
                          </a:solidFill>
                          <a:effectLst/>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 17.7%</a:t>
                      </a:r>
                      <a:endParaRPr lang="en-GB" b="1" dirty="0"/>
                    </a:p>
                    <a:p>
                      <a:pPr algn="ctr"/>
                      <a:endParaRPr lang="en-US" sz="1800" b="1" kern="1200" dirty="0">
                        <a:solidFill>
                          <a:schemeClr val="tx1"/>
                        </a:solidFill>
                        <a:effectLst/>
                        <a:latin typeface="+mn-lt"/>
                        <a:ea typeface="+mn-ea"/>
                        <a:cs typeface="+mn-cs"/>
                      </a:endParaRPr>
                    </a:p>
                  </a:txBody>
                  <a:tcPr/>
                </a:tc>
                <a:tc>
                  <a:txBody>
                    <a:bodyPr/>
                    <a:lstStyle/>
                    <a:p>
                      <a:pPr marL="285750" lvl="0" indent="-285750">
                        <a:buFont typeface="Wingdings" panose="05000000000000000000" pitchFamily="2" charset="2"/>
                        <a:buChar char="q"/>
                      </a:pPr>
                      <a:r>
                        <a:rPr lang="en-US" sz="2000" kern="1200" dirty="0">
                          <a:solidFill>
                            <a:schemeClr val="tx1"/>
                          </a:solidFill>
                          <a:effectLst/>
                          <a:latin typeface="+mn-lt"/>
                          <a:ea typeface="+mn-ea"/>
                          <a:cs typeface="+mn-cs"/>
                        </a:rPr>
                        <a:t>In Dome Kwabenya constituency, 50.3% of voters are very likely/likely to vote for the current MP, whilst 30.6% are very unlikely/unlikely  for to vote for the MP. Approximately 19.2% are neutral</a:t>
                      </a:r>
                    </a:p>
                    <a:p>
                      <a:pPr marL="285750" lvl="0" indent="-285750">
                        <a:buFont typeface="Wingdings" panose="05000000000000000000" pitchFamily="2" charset="2"/>
                        <a:buChar char="q"/>
                      </a:pPr>
                      <a:r>
                        <a:rPr lang="en-US" sz="2000" kern="1200" dirty="0">
                          <a:solidFill>
                            <a:schemeClr val="tx1"/>
                          </a:solidFill>
                          <a:effectLst/>
                          <a:latin typeface="+mn-lt"/>
                          <a:ea typeface="+mn-ea"/>
                          <a:cs typeface="+mn-cs"/>
                        </a:rPr>
                        <a:t>29.7% of voters in the constituency believe the country is headed in the wrong direction whilst 70.3% said it is headed in the right direction. </a:t>
                      </a:r>
                    </a:p>
                    <a:p>
                      <a:pPr marL="285750" lvl="0" indent="-285750">
                        <a:buFont typeface="Wingdings" panose="05000000000000000000" pitchFamily="2" charset="2"/>
                        <a:buChar char="q"/>
                      </a:pPr>
                      <a:r>
                        <a:rPr lang="en-US" sz="2000" kern="1200" dirty="0">
                          <a:solidFill>
                            <a:schemeClr val="tx1"/>
                          </a:solidFill>
                          <a:effectLst/>
                          <a:latin typeface="+mn-lt"/>
                          <a:ea typeface="+mn-ea"/>
                          <a:cs typeface="+mn-cs"/>
                        </a:rPr>
                        <a:t>in a hypothetical presidential race, Dr Bawumia attracts only 65.8% of the votes whilst Mahama attracts 30.1%.</a:t>
                      </a:r>
                    </a:p>
                    <a:p>
                      <a:pPr marL="285750" lvl="0" indent="-285750">
                        <a:buFont typeface="Wingdings" panose="05000000000000000000" pitchFamily="2" charset="2"/>
                        <a:buChar char="q"/>
                      </a:pPr>
                      <a:r>
                        <a:rPr lang="en-US" sz="2000" kern="1200" dirty="0">
                          <a:solidFill>
                            <a:schemeClr val="tx1"/>
                          </a:solidFill>
                          <a:effectLst/>
                          <a:latin typeface="+mn-lt"/>
                          <a:ea typeface="+mn-ea"/>
                          <a:cs typeface="+mn-cs"/>
                        </a:rPr>
                        <a:t>in a hypothetical presidential race, Alan attracts 68.9% of the votes whilst John Mahama attracts 28.5%.</a:t>
                      </a:r>
                    </a:p>
                    <a:p>
                      <a:pPr marL="285750" lvl="0" indent="-285750">
                        <a:buFont typeface="Wingdings" panose="05000000000000000000" pitchFamily="2" charset="2"/>
                        <a:buChar char="q"/>
                      </a:pPr>
                      <a:r>
                        <a:rPr lang="en-US" sz="2000" kern="1200" dirty="0">
                          <a:solidFill>
                            <a:schemeClr val="tx1"/>
                          </a:solidFill>
                          <a:effectLst/>
                          <a:latin typeface="+mn-lt"/>
                          <a:ea typeface="+mn-ea"/>
                          <a:cs typeface="+mn-cs"/>
                        </a:rPr>
                        <a:t>62.6% of the respondents were Ashanti-Akan, 17.9% were Ga-Adangbe and 8.4% were Ewes.</a:t>
                      </a:r>
                    </a:p>
                    <a:p>
                      <a:pPr marL="285750" lvl="0" indent="-285750">
                        <a:buFont typeface="Wingdings" panose="05000000000000000000" pitchFamily="2" charset="2"/>
                        <a:buChar char="q"/>
                      </a:pPr>
                      <a:r>
                        <a:rPr lang="en-US" sz="2000" kern="1200" dirty="0">
                          <a:solidFill>
                            <a:schemeClr val="tx1"/>
                          </a:solidFill>
                          <a:effectLst/>
                          <a:latin typeface="+mn-lt"/>
                          <a:ea typeface="+mn-ea"/>
                          <a:cs typeface="+mn-cs"/>
                        </a:rPr>
                        <a:t>57.5% of the respondents were sympathizers of NPP and 25.4% were NDC. </a:t>
                      </a:r>
                    </a:p>
                    <a:p>
                      <a:pPr marL="0" indent="0">
                        <a:buFont typeface="Arial" panose="020B0604020202020204" pitchFamily="34" charset="0"/>
                        <a:buNone/>
                      </a:pPr>
                      <a:r>
                        <a:rPr lang="en-US" sz="2000" b="1" kern="1200" dirty="0">
                          <a:solidFill>
                            <a:schemeClr val="tx1"/>
                          </a:solidFill>
                          <a:effectLst/>
                          <a:latin typeface="+mn-lt"/>
                          <a:ea typeface="+mn-ea"/>
                          <a:cs typeface="+mn-cs"/>
                        </a:rPr>
                        <a:t>Conclusion: </a:t>
                      </a:r>
                      <a:r>
                        <a:rPr lang="en-US" sz="2000" kern="1200" dirty="0">
                          <a:solidFill>
                            <a:schemeClr val="tx1"/>
                          </a:solidFill>
                          <a:effectLst/>
                          <a:latin typeface="+mn-lt"/>
                          <a:ea typeface="+mn-ea"/>
                          <a:cs typeface="+mn-cs"/>
                        </a:rPr>
                        <a:t>Incumbent MP is reported will not be seeking re-election. The outcome of the 2024 race in this constituency will be determined by several factors, the strength of change, and the loyalty of voters to Adwoa Sarfo and how she exit as well as the influence of the Christo Asafo church members. This could be an open election for any candidate to win. </a:t>
                      </a:r>
                      <a:endParaRPr lang="en-US" sz="1800" dirty="0"/>
                    </a:p>
                  </a:txBody>
                  <a:tcPr/>
                </a:tc>
                <a:extLst>
                  <a:ext uri="{0D108BD9-81ED-4DB2-BD59-A6C34878D82A}">
                    <a16:rowId xmlns:a16="http://schemas.microsoft.com/office/drawing/2014/main" val="1288002114"/>
                  </a:ext>
                </a:extLst>
              </a:tr>
            </a:tbl>
          </a:graphicData>
        </a:graphic>
      </p:graphicFrame>
      <p:pic>
        <p:nvPicPr>
          <p:cNvPr id="8" name="Picture 7">
            <a:extLst>
              <a:ext uri="{FF2B5EF4-FFF2-40B4-BE49-F238E27FC236}">
                <a16:creationId xmlns:a16="http://schemas.microsoft.com/office/drawing/2014/main" id="{3F2E0DF9-F55D-40EC-B3C0-4C6C42960A4C}"/>
              </a:ext>
            </a:extLst>
          </p:cNvPr>
          <p:cNvPicPr>
            <a:picLocks noChangeAspect="1"/>
          </p:cNvPicPr>
          <p:nvPr/>
        </p:nvPicPr>
        <p:blipFill>
          <a:blip r:embed="rId2"/>
          <a:stretch>
            <a:fillRect/>
          </a:stretch>
        </p:blipFill>
        <p:spPr>
          <a:xfrm>
            <a:off x="901961" y="4068862"/>
            <a:ext cx="1812549" cy="1190917"/>
          </a:xfrm>
          <a:prstGeom prst="rect">
            <a:avLst/>
          </a:prstGeom>
        </p:spPr>
      </p:pic>
      <p:pic>
        <p:nvPicPr>
          <p:cNvPr id="3" name="Picture 2"/>
          <p:cNvPicPr>
            <a:picLocks noChangeAspect="1"/>
          </p:cNvPicPr>
          <p:nvPr/>
        </p:nvPicPr>
        <p:blipFill>
          <a:blip r:embed="rId3"/>
          <a:stretch>
            <a:fillRect/>
          </a:stretch>
        </p:blipFill>
        <p:spPr>
          <a:xfrm>
            <a:off x="191678" y="1408381"/>
            <a:ext cx="3409361" cy="1944701"/>
          </a:xfrm>
          <a:prstGeom prst="rect">
            <a:avLst/>
          </a:prstGeom>
        </p:spPr>
      </p:pic>
      <p:pic>
        <p:nvPicPr>
          <p:cNvPr id="6" name="Picture 5">
            <a:extLst>
              <a:ext uri="{FF2B5EF4-FFF2-40B4-BE49-F238E27FC236}">
                <a16:creationId xmlns:a16="http://schemas.microsoft.com/office/drawing/2014/main" id="{3C40BA39-8F70-4171-BD15-78C7C11509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9971" y="101504"/>
            <a:ext cx="1055662" cy="746908"/>
          </a:xfrm>
          <a:prstGeom prst="rect">
            <a:avLst/>
          </a:prstGeom>
        </p:spPr>
      </p:pic>
    </p:spTree>
    <p:extLst>
      <p:ext uri="{BB962C8B-B14F-4D97-AF65-F5344CB8AC3E}">
        <p14:creationId xmlns:p14="http://schemas.microsoft.com/office/powerpoint/2010/main" val="4113370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EB0120A-1C95-4616-AAF8-B6F6A790AC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971" y="16661"/>
            <a:ext cx="1055662" cy="746908"/>
          </a:xfrm>
          <a:prstGeom prst="rect">
            <a:avLst/>
          </a:prstGeom>
        </p:spPr>
      </p:pic>
      <p:sp>
        <p:nvSpPr>
          <p:cNvPr id="4" name="TextBox 3">
            <a:extLst>
              <a:ext uri="{FF2B5EF4-FFF2-40B4-BE49-F238E27FC236}">
                <a16:creationId xmlns:a16="http://schemas.microsoft.com/office/drawing/2014/main" id="{606E3384-1F94-EBF2-8059-3CD84068DD53}"/>
              </a:ext>
            </a:extLst>
          </p:cNvPr>
          <p:cNvSpPr txBox="1"/>
          <p:nvPr/>
        </p:nvSpPr>
        <p:spPr>
          <a:xfrm>
            <a:off x="1676400" y="367553"/>
            <a:ext cx="9170894" cy="1323439"/>
          </a:xfrm>
          <a:prstGeom prst="rect">
            <a:avLst/>
          </a:prstGeom>
          <a:noFill/>
        </p:spPr>
        <p:txBody>
          <a:bodyPr wrap="square" rtlCol="0">
            <a:spAutoFit/>
          </a:bodyPr>
          <a:lstStyle/>
          <a:p>
            <a:pPr algn="ctr"/>
            <a:r>
              <a:rPr lang="en-US" sz="4000" dirty="0"/>
              <a:t>How Likely or Unlikely would you vote for current MP?</a:t>
            </a:r>
          </a:p>
        </p:txBody>
      </p:sp>
      <p:graphicFrame>
        <p:nvGraphicFramePr>
          <p:cNvPr id="7" name="Chart 6">
            <a:extLst>
              <a:ext uri="{FF2B5EF4-FFF2-40B4-BE49-F238E27FC236}">
                <a16:creationId xmlns:a16="http://schemas.microsoft.com/office/drawing/2014/main" id="{03112F6F-06ED-3D82-A47F-5B0B4242888E}"/>
              </a:ext>
            </a:extLst>
          </p:cNvPr>
          <p:cNvGraphicFramePr>
            <a:graphicFrameLocks/>
          </p:cNvGraphicFramePr>
          <p:nvPr/>
        </p:nvGraphicFramePr>
        <p:xfrm>
          <a:off x="394447" y="1443318"/>
          <a:ext cx="11465859" cy="52622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91153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EB0120A-1C95-4616-AAF8-B6F6A790AC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971" y="16661"/>
            <a:ext cx="1055662" cy="746908"/>
          </a:xfrm>
          <a:prstGeom prst="rect">
            <a:avLst/>
          </a:prstGeom>
        </p:spPr>
      </p:pic>
      <p:sp>
        <p:nvSpPr>
          <p:cNvPr id="4" name="TextBox 3">
            <a:extLst>
              <a:ext uri="{FF2B5EF4-FFF2-40B4-BE49-F238E27FC236}">
                <a16:creationId xmlns:a16="http://schemas.microsoft.com/office/drawing/2014/main" id="{606E3384-1F94-EBF2-8059-3CD84068DD53}"/>
              </a:ext>
            </a:extLst>
          </p:cNvPr>
          <p:cNvSpPr txBox="1"/>
          <p:nvPr/>
        </p:nvSpPr>
        <p:spPr>
          <a:xfrm>
            <a:off x="1030941" y="101849"/>
            <a:ext cx="10921087" cy="646331"/>
          </a:xfrm>
          <a:prstGeom prst="rect">
            <a:avLst/>
          </a:prstGeom>
          <a:noFill/>
        </p:spPr>
        <p:txBody>
          <a:bodyPr wrap="square" rtlCol="0">
            <a:spAutoFit/>
          </a:bodyPr>
          <a:lstStyle/>
          <a:p>
            <a:pPr algn="ctr"/>
            <a:r>
              <a:rPr lang="en-US" sz="3600" dirty="0"/>
              <a:t>How Likely or Unlikely would you vote for current MP?</a:t>
            </a:r>
          </a:p>
        </p:txBody>
      </p:sp>
      <p:graphicFrame>
        <p:nvGraphicFramePr>
          <p:cNvPr id="5" name="Chart 4">
            <a:extLst>
              <a:ext uri="{FF2B5EF4-FFF2-40B4-BE49-F238E27FC236}">
                <a16:creationId xmlns:a16="http://schemas.microsoft.com/office/drawing/2014/main" id="{AA336151-179F-F6C9-ACEE-F95EA33CAD6D}"/>
              </a:ext>
            </a:extLst>
          </p:cNvPr>
          <p:cNvGraphicFramePr>
            <a:graphicFrameLocks/>
          </p:cNvGraphicFramePr>
          <p:nvPr/>
        </p:nvGraphicFramePr>
        <p:xfrm>
          <a:off x="239971" y="941294"/>
          <a:ext cx="11414147" cy="57194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46275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EB0120A-1C95-4616-AAF8-B6F6A790AC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971" y="16661"/>
            <a:ext cx="1055662" cy="746908"/>
          </a:xfrm>
          <a:prstGeom prst="rect">
            <a:avLst/>
          </a:prstGeom>
        </p:spPr>
      </p:pic>
      <p:sp>
        <p:nvSpPr>
          <p:cNvPr id="4" name="TextBox 3">
            <a:extLst>
              <a:ext uri="{FF2B5EF4-FFF2-40B4-BE49-F238E27FC236}">
                <a16:creationId xmlns:a16="http://schemas.microsoft.com/office/drawing/2014/main" id="{606E3384-1F94-EBF2-8059-3CD84068DD53}"/>
              </a:ext>
            </a:extLst>
          </p:cNvPr>
          <p:cNvSpPr txBox="1"/>
          <p:nvPr/>
        </p:nvSpPr>
        <p:spPr>
          <a:xfrm>
            <a:off x="1676400" y="367553"/>
            <a:ext cx="9170894" cy="707886"/>
          </a:xfrm>
          <a:prstGeom prst="rect">
            <a:avLst/>
          </a:prstGeom>
          <a:noFill/>
        </p:spPr>
        <p:txBody>
          <a:bodyPr wrap="square" rtlCol="0">
            <a:spAutoFit/>
          </a:bodyPr>
          <a:lstStyle/>
          <a:p>
            <a:pPr algn="ctr"/>
            <a:r>
              <a:rPr lang="en-US" sz="4000" dirty="0"/>
              <a:t>Dr Bawumia v John Mahama</a:t>
            </a:r>
          </a:p>
        </p:txBody>
      </p:sp>
      <p:graphicFrame>
        <p:nvGraphicFramePr>
          <p:cNvPr id="7" name="Chart 6">
            <a:extLst>
              <a:ext uri="{FF2B5EF4-FFF2-40B4-BE49-F238E27FC236}">
                <a16:creationId xmlns:a16="http://schemas.microsoft.com/office/drawing/2014/main" id="{F2E94D45-A2DB-5868-B40A-D6FA6C3BD8D2}"/>
              </a:ext>
            </a:extLst>
          </p:cNvPr>
          <p:cNvGraphicFramePr>
            <a:graphicFrameLocks/>
          </p:cNvGraphicFramePr>
          <p:nvPr>
            <p:extLst>
              <p:ext uri="{D42A27DB-BD31-4B8C-83A1-F6EECF244321}">
                <p14:modId xmlns:p14="http://schemas.microsoft.com/office/powerpoint/2010/main" val="1128784721"/>
              </p:ext>
            </p:extLst>
          </p:nvPr>
        </p:nvGraphicFramePr>
        <p:xfrm>
          <a:off x="239971" y="1075439"/>
          <a:ext cx="11324499" cy="54150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67061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EB0120A-1C95-4616-AAF8-B6F6A790AC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971" y="16661"/>
            <a:ext cx="1055662" cy="746908"/>
          </a:xfrm>
          <a:prstGeom prst="rect">
            <a:avLst/>
          </a:prstGeom>
        </p:spPr>
      </p:pic>
      <p:sp>
        <p:nvSpPr>
          <p:cNvPr id="4" name="TextBox 3">
            <a:extLst>
              <a:ext uri="{FF2B5EF4-FFF2-40B4-BE49-F238E27FC236}">
                <a16:creationId xmlns:a16="http://schemas.microsoft.com/office/drawing/2014/main" id="{606E3384-1F94-EBF2-8059-3CD84068DD53}"/>
              </a:ext>
            </a:extLst>
          </p:cNvPr>
          <p:cNvSpPr txBox="1"/>
          <p:nvPr/>
        </p:nvSpPr>
        <p:spPr>
          <a:xfrm>
            <a:off x="1676400" y="367553"/>
            <a:ext cx="9170894" cy="707886"/>
          </a:xfrm>
          <a:prstGeom prst="rect">
            <a:avLst/>
          </a:prstGeom>
          <a:noFill/>
        </p:spPr>
        <p:txBody>
          <a:bodyPr wrap="square" rtlCol="0">
            <a:spAutoFit/>
          </a:bodyPr>
          <a:lstStyle/>
          <a:p>
            <a:pPr algn="ctr"/>
            <a:r>
              <a:rPr lang="en-US" sz="4000" dirty="0"/>
              <a:t>Hon. Kyeremanten v John Mahama</a:t>
            </a:r>
          </a:p>
        </p:txBody>
      </p:sp>
      <p:graphicFrame>
        <p:nvGraphicFramePr>
          <p:cNvPr id="5" name="Chart 4">
            <a:extLst>
              <a:ext uri="{FF2B5EF4-FFF2-40B4-BE49-F238E27FC236}">
                <a16:creationId xmlns:a16="http://schemas.microsoft.com/office/drawing/2014/main" id="{E2CA68A2-C6F5-EE00-AA61-E1EC487BD763}"/>
              </a:ext>
            </a:extLst>
          </p:cNvPr>
          <p:cNvGraphicFramePr>
            <a:graphicFrameLocks/>
          </p:cNvGraphicFramePr>
          <p:nvPr>
            <p:extLst>
              <p:ext uri="{D42A27DB-BD31-4B8C-83A1-F6EECF244321}">
                <p14:modId xmlns:p14="http://schemas.microsoft.com/office/powerpoint/2010/main" val="1593824363"/>
              </p:ext>
            </p:extLst>
          </p:nvPr>
        </p:nvGraphicFramePr>
        <p:xfrm>
          <a:off x="421341" y="1075439"/>
          <a:ext cx="11080377" cy="55763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521749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29696</TotalTime>
  <Words>355</Words>
  <Application>Microsoft Office PowerPoint</Application>
  <PresentationFormat>Widescreen</PresentationFormat>
  <Paragraphs>182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Analysis of Dome-Kwabenya Constituency</vt:lpstr>
      <vt:lpstr>PowerPoint Presentation</vt:lpstr>
      <vt:lpstr>                  Voters Party Affiliations </vt:lpstr>
      <vt:lpstr>PowerPoint Presentation</vt:lpstr>
      <vt:lpstr>DOME KWABENYA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Global InfoAnalytics</dc:creator>
  <cp:lastModifiedBy>Mussa Dankwah</cp:lastModifiedBy>
  <cp:revision>328</cp:revision>
  <dcterms:created xsi:type="dcterms:W3CDTF">2022-04-09T15:32:40Z</dcterms:created>
  <dcterms:modified xsi:type="dcterms:W3CDTF">2022-06-16T09:28:47Z</dcterms:modified>
</cp:coreProperties>
</file>